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5"/>
  </p:notesMasterIdLst>
  <p:handoutMasterIdLst>
    <p:handoutMasterId r:id="rId26"/>
  </p:handoutMasterIdLst>
  <p:sldIdLst>
    <p:sldId id="272" r:id="rId5"/>
    <p:sldId id="274" r:id="rId6"/>
    <p:sldId id="291" r:id="rId7"/>
    <p:sldId id="275" r:id="rId8"/>
    <p:sldId id="287" r:id="rId9"/>
    <p:sldId id="308" r:id="rId10"/>
    <p:sldId id="290" r:id="rId11"/>
    <p:sldId id="310" r:id="rId12"/>
    <p:sldId id="311" r:id="rId13"/>
    <p:sldId id="305" r:id="rId14"/>
    <p:sldId id="299" r:id="rId15"/>
    <p:sldId id="322" r:id="rId16"/>
    <p:sldId id="320" r:id="rId17"/>
    <p:sldId id="321" r:id="rId18"/>
    <p:sldId id="323" r:id="rId19"/>
    <p:sldId id="313" r:id="rId20"/>
    <p:sldId id="314" r:id="rId21"/>
    <p:sldId id="282" r:id="rId22"/>
    <p:sldId id="325" r:id="rId23"/>
    <p:sldId id="271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3E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CC9D2-A4E8-4F89-85AA-18205FFC3163}" v="95" dt="2026-09-16T09:47:37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68827" autoAdjust="0"/>
  </p:normalViewPr>
  <p:slideViewPr>
    <p:cSldViewPr snapToGrid="0">
      <p:cViewPr varScale="1">
        <p:scale>
          <a:sx n="53" d="100"/>
          <a:sy n="53" d="100"/>
        </p:scale>
        <p:origin x="170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A5477-3F7E-4669-877F-CAC33A174F79}" type="datetime1">
              <a:rPr lang="hu-HU" smtClean="0"/>
              <a:t>2026. 10. 02.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6BBF8-0AC3-4F5C-9C46-904244B91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581194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8844E-4E9E-4762-B238-A0CB0F62D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7450316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39438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26395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2266787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216529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Aft>
                <a:spcPts val="800"/>
              </a:spcAft>
              <a:buNone/>
            </a:pP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153200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1421719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912659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81927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1499246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E5CD3-AE95-82CF-B448-D8F8337C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490ADBD-9DF4-9FD3-4E3F-EF323106C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06E3FA0-03E6-FA08-0CF3-83427615E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BF447D2-E25A-1A80-DB07-27BAAF4FD9A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824EBB9-F711-9F39-F175-8FF635DEC6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1191819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3356127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1CEF-F381-EDCE-9303-7F2DC9ED8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F2E935F7-8BB6-4380-86C0-7D2FFF269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B7BA0DA-6150-E12D-FE7A-7759E1DB6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D06834-F7E2-9B52-26E5-0139E663B66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9D844B5-0DFA-5F56-B281-48EFA7B106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900828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24494-6786-DC91-F36C-972FC318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87260AD-46B9-22BB-CF78-EBB8BDDA8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403EDDC-118B-2955-4D99-C0AD9F859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D49EAC-7D4C-B38A-011A-1F12F0209D7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44AA0BA-518C-9BAC-0B30-6261809AA5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3507450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55156-83D5-693C-CC14-EC03A9990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1B02001-7B3A-A65A-0A09-05F34FBE4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2683423-F6A0-74AC-F80D-08A0A71B0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6012197-357D-980C-C2A8-258ED302252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B6A3E36-5608-720F-993C-486EA1448C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2785891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55931-F840-90B4-44E2-61904BC93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53A8894-FADF-4526-CD7E-52FBE5C87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4BF7A44-24E9-4D3D-B3D0-45BEE3DE6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hu-HU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129F7AE-26F7-4FCC-53AF-DD795642405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5809F0C-6731-6FAE-C78E-280A6A7128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3941555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111410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3279706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D77263F-A963-4716-9E0B-336AF0E39782}" type="datetime1">
              <a:rPr lang="hu-HU" smtClean="0"/>
              <a:t>2026. 10. 02.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hu-HU"/>
              <a:t>Semmelweis Egyetem | Szervezeti egység neve</a:t>
            </a:r>
          </a:p>
        </p:txBody>
      </p:sp>
    </p:spTree>
    <p:extLst>
      <p:ext uri="{BB962C8B-B14F-4D97-AF65-F5344CB8AC3E}">
        <p14:creationId xmlns:p14="http://schemas.microsoft.com/office/powerpoint/2010/main" val="2192484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2458369"/>
            <a:ext cx="9144000" cy="395427"/>
          </a:xfr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2"/>
                </a:solidFill>
              </a:defRPr>
            </a:lvl1pPr>
          </a:lstStyle>
          <a:p>
            <a:r>
              <a:rPr lang="hu-HU"/>
              <a:t>Előadás alcíme</a:t>
            </a:r>
          </a:p>
        </p:txBody>
      </p:sp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1346487"/>
            <a:ext cx="9144000" cy="1088842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/>
              <a:t>Előadás címe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971597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hu-HU"/>
              <a:t>Dr. Minta Mihály</a:t>
            </a:r>
          </a:p>
        </p:txBody>
      </p:sp>
      <p:sp>
        <p:nvSpPr>
          <p:cNvPr id="17" name="Szöveg helye 16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375943"/>
            <a:ext cx="9144000" cy="704850"/>
          </a:xfr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chemeClr val="bg2"/>
                </a:solidFill>
              </a:defRPr>
            </a:lvl1pPr>
          </a:lstStyle>
          <a:p>
            <a:pPr>
              <a:spcBef>
                <a:spcPts val="300"/>
              </a:spcBef>
            </a:pPr>
            <a:r>
              <a:rPr lang="hu-HU"/>
              <a:t>MINTA SZERVEZETI EGYSÉG NEVE, </a:t>
            </a:r>
            <a:br>
              <a:rPr lang="hu-HU"/>
            </a:br>
            <a:r>
              <a:rPr lang="hu-HU"/>
              <a:t>HOSSZÚ NÉV ESETÉN KÉT SORBA TÖRDELVE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78500"/>
            <a:ext cx="2761364" cy="9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3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2432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4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808163"/>
            <a:ext cx="10515600" cy="26151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450317"/>
            <a:ext cx="10515600" cy="14996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6228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08163"/>
            <a:ext cx="5181600" cy="41417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08163"/>
            <a:ext cx="5181600" cy="41417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2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08163"/>
            <a:ext cx="5157787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448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08163"/>
            <a:ext cx="5183188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448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9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8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Egyenes összekötő 8"/>
          <p:cNvCxnSpPr/>
          <p:nvPr userDrawn="1"/>
        </p:nvCxnSpPr>
        <p:spPr>
          <a:xfrm>
            <a:off x="3299294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99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68301"/>
            <a:ext cx="6172200" cy="5581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5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5268" y="0"/>
            <a:ext cx="6876732" cy="6134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4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24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3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04287" y="368301"/>
            <a:ext cx="2447926" cy="558165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8302"/>
            <a:ext cx="7734300" cy="55816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4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ró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2386148"/>
            <a:ext cx="9144000" cy="1123815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/>
              <a:t>Köszönöm a figyelmet!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683866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r>
              <a:rPr lang="hu-HU"/>
              <a:t>Dr. Minta Mihály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78500"/>
            <a:ext cx="2761364" cy="9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8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410"/>
            <a:ext cx="10515600" cy="4123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cxnSp>
        <p:nvCxnSpPr>
          <p:cNvPr id="11" name="Egyenes összekötő 10"/>
          <p:cNvCxnSpPr/>
          <p:nvPr userDrawn="1"/>
        </p:nvCxnSpPr>
        <p:spPr>
          <a:xfrm>
            <a:off x="3012564" y="6269355"/>
            <a:ext cx="1" cy="4514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zöveg helye 4"/>
          <p:cNvSpPr txBox="1">
            <a:spLocks/>
          </p:cNvSpPr>
          <p:nvPr userDrawn="1"/>
        </p:nvSpPr>
        <p:spPr>
          <a:xfrm>
            <a:off x="3012564" y="6163978"/>
            <a:ext cx="6173121" cy="6810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sz="1200" b="1">
              <a:solidFill>
                <a:schemeClr val="bg2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>
          <a:xfrm>
            <a:off x="-4128" y="6145282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Egyenes összekötő 15"/>
          <p:cNvCxnSpPr/>
          <p:nvPr userDrawn="1"/>
        </p:nvCxnSpPr>
        <p:spPr>
          <a:xfrm>
            <a:off x="3299294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zöveg helye 4"/>
          <p:cNvSpPr txBox="1">
            <a:spLocks/>
          </p:cNvSpPr>
          <p:nvPr userDrawn="1"/>
        </p:nvSpPr>
        <p:spPr>
          <a:xfrm>
            <a:off x="3283585" y="6134735"/>
            <a:ext cx="5616575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/>
              <a:t>Reumatológiai és Immunológiai Klinika</a:t>
            </a:r>
          </a:p>
        </p:txBody>
      </p:sp>
      <p:sp>
        <p:nvSpPr>
          <p:cNvPr id="13" name="Szöveg helye 6"/>
          <p:cNvSpPr txBox="1">
            <a:spLocks/>
          </p:cNvSpPr>
          <p:nvPr userDrawn="1"/>
        </p:nvSpPr>
        <p:spPr>
          <a:xfrm>
            <a:off x="8904288" y="6134735"/>
            <a:ext cx="3287712" cy="720000"/>
          </a:xfrm>
          <a:prstGeom prst="rect">
            <a:avLst/>
          </a:prstGeom>
        </p:spPr>
        <p:txBody>
          <a:bodyPr numCol="1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/>
              <a:t>Dr. Horváth Beáta</a:t>
            </a:r>
            <a:br>
              <a:rPr lang="hu-HU"/>
            </a:br>
            <a:r>
              <a:rPr lang="hu-HU"/>
              <a:t>reumatológus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9EC460-93F5-724A-BCBE-F8C42248F0C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68" y="6057161"/>
            <a:ext cx="2543844" cy="84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071" userDrawn="1">
          <p15:clr>
            <a:srgbClr val="F26B43"/>
          </p15:clr>
        </p15:guide>
        <p15:guide id="4" pos="5609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  <p15:guide id="7" pos="347" userDrawn="1">
          <p15:clr>
            <a:srgbClr val="F26B43"/>
          </p15:clr>
        </p15:guide>
        <p15:guide id="8" orient="horz" pos="232" userDrawn="1">
          <p15:clr>
            <a:srgbClr val="F26B43"/>
          </p15:clr>
        </p15:guide>
        <p15:guide id="9" pos="7151" userDrawn="1">
          <p15:clr>
            <a:srgbClr val="F26B43"/>
          </p15:clr>
        </p15:guide>
        <p15:guide id="10" pos="529" userDrawn="1">
          <p15:clr>
            <a:srgbClr val="F26B43"/>
          </p15:clr>
        </p15:guide>
        <p15:guide id="11" orient="horz" pos="11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quarter" idx="12"/>
          </p:nvPr>
        </p:nvSpPr>
        <p:spPr>
          <a:xfrm>
            <a:off x="1415933" y="2146577"/>
            <a:ext cx="9360131" cy="132142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400" b="1" dirty="0" err="1"/>
              <a:t>Kardio</a:t>
            </a:r>
            <a:r>
              <a:rPr lang="hu-HU" sz="2400" b="1" dirty="0"/>
              <a:t>- és </a:t>
            </a:r>
            <a:r>
              <a:rPr lang="hu-HU" sz="2400" b="1" dirty="0" err="1"/>
              <a:t>cerebrovaszkuláris</a:t>
            </a:r>
            <a:r>
              <a:rPr lang="hu-HU" sz="2400" b="1" dirty="0"/>
              <a:t> események, valamint idő előtti halálozás vizsgálata </a:t>
            </a:r>
            <a:r>
              <a:rPr lang="hu-HU" sz="2400" b="1" dirty="0" err="1"/>
              <a:t>gyulladásos</a:t>
            </a:r>
            <a:r>
              <a:rPr lang="hu-HU" sz="2400" b="1" dirty="0"/>
              <a:t> reumatológiai és szisztémás autoimmun kórképekben: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400" b="1" dirty="0"/>
              <a:t>14 éves magyarországi </a:t>
            </a:r>
            <a:r>
              <a:rPr lang="hu-HU" sz="2400" b="1" dirty="0" err="1"/>
              <a:t>kohorszvizsgálat</a:t>
            </a:r>
            <a:endParaRPr lang="hu-HU" sz="240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0"/>
          </p:nvPr>
        </p:nvSpPr>
        <p:spPr>
          <a:xfrm>
            <a:off x="1523999" y="4383324"/>
            <a:ext cx="9144000" cy="316208"/>
          </a:xfrm>
        </p:spPr>
        <p:txBody>
          <a:bodyPr/>
          <a:lstStyle/>
          <a:p>
            <a:r>
              <a:rPr lang="hu-HU" sz="2000" dirty="0"/>
              <a:t>Horváth Beáta</a:t>
            </a:r>
            <a:endParaRPr lang="hu-HU" sz="2000" baseline="30000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1"/>
          </p:nvPr>
        </p:nvSpPr>
        <p:spPr>
          <a:xfrm>
            <a:off x="1523998" y="4910005"/>
            <a:ext cx="9144000" cy="70485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hu-HU" sz="1400" dirty="0">
                <a:solidFill>
                  <a:schemeClr val="bg1"/>
                </a:solidFill>
              </a:rPr>
              <a:t>Semmelweis Egyetem </a:t>
            </a:r>
          </a:p>
          <a:p>
            <a:pPr>
              <a:spcBef>
                <a:spcPts val="300"/>
              </a:spcBef>
            </a:pPr>
            <a:r>
              <a:rPr lang="hu-HU" sz="1400" dirty="0">
                <a:solidFill>
                  <a:schemeClr val="bg1"/>
                </a:solidFill>
              </a:rPr>
              <a:t>Reumatológiai és Immunológiai Klinika</a:t>
            </a:r>
          </a:p>
          <a:p>
            <a:pPr>
              <a:spcBef>
                <a:spcPts val="300"/>
              </a:spcBef>
            </a:pPr>
            <a:r>
              <a:rPr lang="hu-HU" sz="1400" dirty="0">
                <a:solidFill>
                  <a:schemeClr val="bg1"/>
                </a:solidFill>
              </a:rPr>
              <a:t>Budapest</a:t>
            </a:r>
          </a:p>
        </p:txBody>
      </p:sp>
    </p:spTree>
    <p:extLst>
      <p:ext uri="{BB962C8B-B14F-4D97-AF65-F5344CB8AC3E}">
        <p14:creationId xmlns:p14="http://schemas.microsoft.com/office/powerpoint/2010/main" val="98567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DBC9F-7A22-0CE0-650E-6FBA8BAD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98EB1A05-1804-5DB1-F75E-CB022188935C}"/>
              </a:ext>
            </a:extLst>
          </p:cNvPr>
          <p:cNvSpPr txBox="1"/>
          <p:nvPr/>
        </p:nvSpPr>
        <p:spPr>
          <a:xfrm>
            <a:off x="0" y="2971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latin typeface="+mj-lt"/>
              </a:rPr>
              <a:t>Halálozási adatok szisztémás autoimmun kórképekben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63ECA468-99DB-5C38-9C20-06903A5F953B}"/>
              </a:ext>
            </a:extLst>
          </p:cNvPr>
          <p:cNvSpPr txBox="1"/>
          <p:nvPr/>
        </p:nvSpPr>
        <p:spPr>
          <a:xfrm>
            <a:off x="1040921" y="5211329"/>
            <a:ext cx="111772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/>
              <a:t>Lee YH, Song GG. </a:t>
            </a:r>
            <a:r>
              <a:rPr lang="hu-HU" sz="900" dirty="0" err="1"/>
              <a:t>All-cause</a:t>
            </a:r>
            <a:r>
              <a:rPr lang="hu-HU" sz="900" dirty="0"/>
              <a:t> and </a:t>
            </a:r>
            <a:r>
              <a:rPr lang="hu-HU" sz="900" dirty="0" err="1"/>
              <a:t>cause-specific</a:t>
            </a:r>
            <a:r>
              <a:rPr lang="hu-HU" sz="900" dirty="0"/>
              <a:t> </a:t>
            </a:r>
            <a:r>
              <a:rPr lang="hu-HU" sz="900" dirty="0" err="1"/>
              <a:t>mortality</a:t>
            </a:r>
            <a:r>
              <a:rPr lang="hu-HU" sz="900" dirty="0"/>
              <a:t> in </a:t>
            </a:r>
            <a:r>
              <a:rPr lang="hu-HU" sz="900" dirty="0" err="1"/>
              <a:t>rheumatoid</a:t>
            </a:r>
            <a:r>
              <a:rPr lang="hu-HU" sz="900" dirty="0"/>
              <a:t> </a:t>
            </a:r>
            <a:r>
              <a:rPr lang="hu-HU" sz="900" dirty="0" err="1"/>
              <a:t>arthritis</a:t>
            </a:r>
            <a:r>
              <a:rPr lang="hu-HU" sz="900" dirty="0"/>
              <a:t>: a </a:t>
            </a:r>
            <a:r>
              <a:rPr lang="hu-HU" sz="900" dirty="0" err="1"/>
              <a:t>meta-analysis</a:t>
            </a:r>
            <a:r>
              <a:rPr lang="hu-HU" sz="900" dirty="0"/>
              <a:t>. Z </a:t>
            </a:r>
            <a:r>
              <a:rPr lang="hu-HU" sz="900" dirty="0" err="1"/>
              <a:t>Rheumatol</a:t>
            </a:r>
            <a:r>
              <a:rPr lang="hu-HU" sz="900" dirty="0"/>
              <a:t>. 2024 Dec;83(</a:t>
            </a:r>
            <a:r>
              <a:rPr lang="hu-HU" sz="900" dirty="0" err="1"/>
              <a:t>Suppl</a:t>
            </a:r>
            <a:r>
              <a:rPr lang="hu-HU" sz="900" dirty="0"/>
              <a:t> 3):314-320.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AAD1655-AA8B-A418-954A-667585A2CB3B}"/>
              </a:ext>
            </a:extLst>
          </p:cNvPr>
          <p:cNvSpPr txBox="1"/>
          <p:nvPr/>
        </p:nvSpPr>
        <p:spPr>
          <a:xfrm>
            <a:off x="1042019" y="5357556"/>
            <a:ext cx="110811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 err="1"/>
              <a:t>Huang</a:t>
            </a:r>
            <a:r>
              <a:rPr lang="hu-HU" sz="900" dirty="0"/>
              <a:t> H </a:t>
            </a:r>
            <a:r>
              <a:rPr lang="hu-HU" sz="900" dirty="0" err="1"/>
              <a:t>et</a:t>
            </a:r>
            <a:r>
              <a:rPr lang="hu-HU" sz="900" dirty="0"/>
              <a:t> </a:t>
            </a:r>
            <a:r>
              <a:rPr lang="hu-HU" sz="900" dirty="0" err="1"/>
              <a:t>al</a:t>
            </a:r>
            <a:r>
              <a:rPr lang="hu-HU" sz="900" dirty="0"/>
              <a:t>. (2025) </a:t>
            </a:r>
            <a:r>
              <a:rPr lang="hu-HU" sz="900" dirty="0" err="1"/>
              <a:t>Mortality</a:t>
            </a:r>
            <a:r>
              <a:rPr lang="hu-HU" sz="900" dirty="0"/>
              <a:t> in </a:t>
            </a:r>
            <a:r>
              <a:rPr lang="hu-HU" sz="900" dirty="0" err="1"/>
              <a:t>patients</a:t>
            </a:r>
            <a:r>
              <a:rPr lang="hu-HU" sz="900" dirty="0"/>
              <a:t> </a:t>
            </a:r>
            <a:r>
              <a:rPr lang="hu-HU" sz="900" dirty="0" err="1"/>
              <a:t>with</a:t>
            </a:r>
            <a:r>
              <a:rPr lang="hu-HU" sz="900" dirty="0"/>
              <a:t> </a:t>
            </a:r>
            <a:r>
              <a:rPr lang="hu-HU" sz="900" dirty="0" err="1"/>
              <a:t>psoriatic</a:t>
            </a:r>
            <a:r>
              <a:rPr lang="hu-HU" sz="900" dirty="0"/>
              <a:t> </a:t>
            </a:r>
            <a:r>
              <a:rPr lang="hu-HU" sz="900" dirty="0" err="1"/>
              <a:t>arthritis</a:t>
            </a:r>
            <a:r>
              <a:rPr lang="hu-HU" sz="900" dirty="0"/>
              <a:t>: a </a:t>
            </a:r>
            <a:r>
              <a:rPr lang="hu-HU" sz="900" dirty="0" err="1"/>
              <a:t>systematic</a:t>
            </a:r>
            <a:r>
              <a:rPr lang="hu-HU" sz="900" dirty="0"/>
              <a:t> </a:t>
            </a:r>
            <a:r>
              <a:rPr lang="hu-HU" sz="900" dirty="0" err="1"/>
              <a:t>review</a:t>
            </a:r>
            <a:r>
              <a:rPr lang="hu-HU" sz="900" dirty="0"/>
              <a:t> and </a:t>
            </a:r>
            <a:r>
              <a:rPr lang="hu-HU" sz="900" dirty="0" err="1"/>
              <a:t>meta-analysis</a:t>
            </a:r>
            <a:r>
              <a:rPr lang="hu-HU" sz="900" dirty="0"/>
              <a:t>. Front. </a:t>
            </a:r>
            <a:r>
              <a:rPr lang="hu-HU" sz="900" dirty="0" err="1"/>
              <a:t>Immunol</a:t>
            </a:r>
            <a:r>
              <a:rPr lang="hu-HU" sz="900" dirty="0"/>
              <a:t>. 16:1622159. 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72D7E3C1-B1CD-E175-606F-E0D7942BD8F5}"/>
              </a:ext>
            </a:extLst>
          </p:cNvPr>
          <p:cNvSpPr txBox="1"/>
          <p:nvPr/>
        </p:nvSpPr>
        <p:spPr>
          <a:xfrm>
            <a:off x="1047770" y="5526787"/>
            <a:ext cx="110811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/>
              <a:t>Lee YH, Song GG. </a:t>
            </a:r>
            <a:r>
              <a:rPr lang="hu-HU" sz="900" dirty="0" err="1"/>
              <a:t>Mortality</a:t>
            </a:r>
            <a:r>
              <a:rPr lang="hu-HU" sz="900" dirty="0"/>
              <a:t> in </a:t>
            </a:r>
            <a:r>
              <a:rPr lang="hu-HU" sz="900" dirty="0" err="1"/>
              <a:t>patients</a:t>
            </a:r>
            <a:r>
              <a:rPr lang="hu-HU" sz="900" dirty="0"/>
              <a:t> </a:t>
            </a:r>
            <a:r>
              <a:rPr lang="hu-HU" sz="900" dirty="0" err="1"/>
              <a:t>with</a:t>
            </a:r>
            <a:r>
              <a:rPr lang="hu-HU" sz="900" dirty="0"/>
              <a:t> </a:t>
            </a:r>
            <a:r>
              <a:rPr lang="hu-HU" sz="900" dirty="0" err="1"/>
              <a:t>systemic</a:t>
            </a:r>
            <a:r>
              <a:rPr lang="hu-HU" sz="900" dirty="0"/>
              <a:t> </a:t>
            </a:r>
            <a:r>
              <a:rPr lang="hu-HU" sz="900" dirty="0" err="1"/>
              <a:t>lupus</a:t>
            </a:r>
            <a:r>
              <a:rPr lang="hu-HU" sz="900" dirty="0"/>
              <a:t> </a:t>
            </a:r>
            <a:r>
              <a:rPr lang="hu-HU" sz="900" dirty="0" err="1"/>
              <a:t>erythematosus</a:t>
            </a:r>
            <a:r>
              <a:rPr lang="hu-HU" sz="900" dirty="0"/>
              <a:t>: A </a:t>
            </a:r>
            <a:r>
              <a:rPr lang="hu-HU" sz="900" dirty="0" err="1"/>
              <a:t>meta-analysis</a:t>
            </a:r>
            <a:r>
              <a:rPr lang="hu-HU" sz="900" dirty="0"/>
              <a:t> of overall and </a:t>
            </a:r>
            <a:r>
              <a:rPr lang="hu-HU" sz="900" dirty="0" err="1"/>
              <a:t>cause-specific</a:t>
            </a:r>
            <a:r>
              <a:rPr lang="hu-HU" sz="900" dirty="0"/>
              <a:t> </a:t>
            </a:r>
            <a:r>
              <a:rPr lang="hu-HU" sz="900" dirty="0" err="1"/>
              <a:t>effects</a:t>
            </a:r>
            <a:r>
              <a:rPr lang="hu-HU" sz="900" dirty="0"/>
              <a:t>. </a:t>
            </a:r>
            <a:r>
              <a:rPr lang="hu-HU" sz="900" dirty="0" err="1"/>
              <a:t>Lupus</a:t>
            </a:r>
            <a:r>
              <a:rPr lang="hu-HU" sz="900" dirty="0"/>
              <a:t>. 2024 Aug;33(9):929-937. 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87A8BC2C-9596-D140-81A5-811571F684B8}"/>
              </a:ext>
            </a:extLst>
          </p:cNvPr>
          <p:cNvSpPr txBox="1"/>
          <p:nvPr/>
        </p:nvSpPr>
        <p:spPr>
          <a:xfrm>
            <a:off x="1047770" y="5672992"/>
            <a:ext cx="111703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/>
              <a:t>Lee YH. Overall and sex- and </a:t>
            </a:r>
            <a:r>
              <a:rPr lang="hu-HU" sz="900" dirty="0" err="1"/>
              <a:t>disease</a:t>
            </a:r>
            <a:r>
              <a:rPr lang="hu-HU" sz="900" dirty="0"/>
              <a:t> </a:t>
            </a:r>
            <a:r>
              <a:rPr lang="hu-HU" sz="900" dirty="0" err="1"/>
              <a:t>subtype-specific</a:t>
            </a:r>
            <a:r>
              <a:rPr lang="hu-HU" sz="900" dirty="0"/>
              <a:t> </a:t>
            </a:r>
            <a:r>
              <a:rPr lang="hu-HU" sz="900" dirty="0" err="1"/>
              <a:t>mortality</a:t>
            </a:r>
            <a:r>
              <a:rPr lang="hu-HU" sz="900" dirty="0"/>
              <a:t> in </a:t>
            </a:r>
            <a:r>
              <a:rPr lang="hu-HU" sz="900" dirty="0" err="1"/>
              <a:t>patients</a:t>
            </a:r>
            <a:r>
              <a:rPr lang="hu-HU" sz="900" dirty="0"/>
              <a:t> </a:t>
            </a:r>
            <a:r>
              <a:rPr lang="hu-HU" sz="900" dirty="0" err="1"/>
              <a:t>with</a:t>
            </a:r>
            <a:r>
              <a:rPr lang="hu-HU" sz="900" dirty="0"/>
              <a:t> </a:t>
            </a:r>
            <a:r>
              <a:rPr lang="hu-HU" sz="900" dirty="0" err="1"/>
              <a:t>systemic</a:t>
            </a:r>
            <a:r>
              <a:rPr lang="hu-HU" sz="900" dirty="0"/>
              <a:t> sclerosis : An </a:t>
            </a:r>
            <a:r>
              <a:rPr lang="hu-HU" sz="900" dirty="0" err="1"/>
              <a:t>updated</a:t>
            </a:r>
            <a:r>
              <a:rPr lang="hu-HU" sz="900" dirty="0"/>
              <a:t> </a:t>
            </a:r>
            <a:r>
              <a:rPr lang="hu-HU" sz="900" dirty="0" err="1"/>
              <a:t>meta-analysis</a:t>
            </a:r>
            <a:r>
              <a:rPr lang="hu-HU" sz="900" dirty="0"/>
              <a:t>. Z </a:t>
            </a:r>
            <a:r>
              <a:rPr lang="hu-HU" sz="900" dirty="0" err="1"/>
              <a:t>Rheumatol</a:t>
            </a:r>
            <a:r>
              <a:rPr lang="hu-HU" sz="900" dirty="0"/>
              <a:t>. 2019 Mar;78(2):195-201. 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3E4537D1-8087-3968-C129-C068E6FC057C}"/>
              </a:ext>
            </a:extLst>
          </p:cNvPr>
          <p:cNvSpPr txBox="1"/>
          <p:nvPr/>
        </p:nvSpPr>
        <p:spPr>
          <a:xfrm>
            <a:off x="1047770" y="5812866"/>
            <a:ext cx="110811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 err="1"/>
              <a:t>Rusinovich-Lovgach</a:t>
            </a:r>
            <a:r>
              <a:rPr lang="hu-HU" sz="900" dirty="0"/>
              <a:t> O </a:t>
            </a:r>
            <a:r>
              <a:rPr lang="hu-HU" sz="900" dirty="0" err="1"/>
              <a:t>et</a:t>
            </a:r>
            <a:r>
              <a:rPr lang="hu-HU" sz="900" dirty="0"/>
              <a:t> </a:t>
            </a:r>
            <a:r>
              <a:rPr lang="hu-HU" sz="900" dirty="0" err="1"/>
              <a:t>al</a:t>
            </a:r>
            <a:r>
              <a:rPr lang="hu-HU" sz="900" dirty="0"/>
              <a:t>. </a:t>
            </a:r>
            <a:r>
              <a:rPr lang="hu-HU" sz="900" dirty="0" err="1"/>
              <a:t>Mortality</a:t>
            </a:r>
            <a:r>
              <a:rPr lang="hu-HU" sz="900" dirty="0"/>
              <a:t> in </a:t>
            </a:r>
            <a:r>
              <a:rPr lang="hu-HU" sz="900" dirty="0" err="1"/>
              <a:t>Patients</a:t>
            </a:r>
            <a:r>
              <a:rPr lang="hu-HU" sz="900" dirty="0"/>
              <a:t> </a:t>
            </a:r>
            <a:r>
              <a:rPr lang="hu-HU" sz="900" dirty="0" err="1"/>
              <a:t>With</a:t>
            </a:r>
            <a:r>
              <a:rPr lang="hu-HU" sz="900" dirty="0"/>
              <a:t> </a:t>
            </a:r>
            <a:r>
              <a:rPr lang="hu-HU" sz="900" dirty="0" err="1"/>
              <a:t>Sjögren</a:t>
            </a:r>
            <a:r>
              <a:rPr lang="hu-HU" sz="900" dirty="0"/>
              <a:t> </a:t>
            </a:r>
            <a:r>
              <a:rPr lang="hu-HU" sz="900" dirty="0" err="1"/>
              <a:t>Disease</a:t>
            </a:r>
            <a:r>
              <a:rPr lang="hu-HU" sz="900" dirty="0"/>
              <a:t>: A </a:t>
            </a:r>
            <a:r>
              <a:rPr lang="hu-HU" sz="900" dirty="0" err="1"/>
              <a:t>Prospective</a:t>
            </a:r>
            <a:r>
              <a:rPr lang="hu-HU" sz="900" dirty="0"/>
              <a:t> </a:t>
            </a:r>
            <a:r>
              <a:rPr lang="hu-HU" sz="900" dirty="0" err="1"/>
              <a:t>Cohort</a:t>
            </a:r>
            <a:r>
              <a:rPr lang="hu-HU" sz="900" dirty="0"/>
              <a:t> </a:t>
            </a:r>
            <a:r>
              <a:rPr lang="hu-HU" sz="900" dirty="0" err="1"/>
              <a:t>Study</a:t>
            </a:r>
            <a:r>
              <a:rPr lang="hu-HU" sz="900" dirty="0"/>
              <a:t> </a:t>
            </a:r>
            <a:r>
              <a:rPr lang="hu-HU" sz="900" dirty="0" err="1"/>
              <a:t>Identifying</a:t>
            </a:r>
            <a:r>
              <a:rPr lang="hu-HU" sz="900" dirty="0"/>
              <a:t> Key </a:t>
            </a:r>
            <a:r>
              <a:rPr lang="hu-HU" sz="900" dirty="0" err="1"/>
              <a:t>Predictors</a:t>
            </a:r>
            <a:r>
              <a:rPr lang="hu-HU" sz="900" dirty="0"/>
              <a:t>. J </a:t>
            </a:r>
            <a:r>
              <a:rPr lang="hu-HU" sz="900" dirty="0" err="1"/>
              <a:t>Rheumatol</a:t>
            </a:r>
            <a:r>
              <a:rPr lang="hu-HU" sz="900" dirty="0"/>
              <a:t>. 2025 Mar 1;52(3):257-262. 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D89EDEFE-72AF-D3FD-F209-7497302470AB}"/>
              </a:ext>
            </a:extLst>
          </p:cNvPr>
          <p:cNvSpPr txBox="1"/>
          <p:nvPr/>
        </p:nvSpPr>
        <p:spPr>
          <a:xfrm>
            <a:off x="1040921" y="5957867"/>
            <a:ext cx="111195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dirty="0" err="1"/>
              <a:t>Yu</a:t>
            </a:r>
            <a:r>
              <a:rPr lang="hu-HU" sz="900" dirty="0"/>
              <a:t> C </a:t>
            </a:r>
            <a:r>
              <a:rPr lang="hu-HU" sz="900" dirty="0" err="1"/>
              <a:t>et</a:t>
            </a:r>
            <a:r>
              <a:rPr lang="hu-HU" sz="900" dirty="0"/>
              <a:t> </a:t>
            </a:r>
            <a:r>
              <a:rPr lang="hu-HU" sz="900" dirty="0" err="1"/>
              <a:t>al</a:t>
            </a:r>
            <a:r>
              <a:rPr lang="hu-HU" sz="900" dirty="0"/>
              <a:t>. The </a:t>
            </a:r>
            <a:r>
              <a:rPr lang="hu-HU" sz="900" dirty="0" err="1"/>
              <a:t>Prospective</a:t>
            </a:r>
            <a:r>
              <a:rPr lang="hu-HU" sz="900" dirty="0"/>
              <a:t> </a:t>
            </a:r>
            <a:r>
              <a:rPr lang="hu-HU" sz="900" dirty="0" err="1"/>
              <a:t>Registry</a:t>
            </a:r>
            <a:r>
              <a:rPr lang="hu-HU" sz="900" dirty="0"/>
              <a:t> Of </a:t>
            </a:r>
            <a:r>
              <a:rPr lang="hu-HU" sz="900" dirty="0" err="1"/>
              <a:t>MyositIS</a:t>
            </a:r>
            <a:r>
              <a:rPr lang="hu-HU" sz="900" dirty="0"/>
              <a:t> (PROMIS): II. </a:t>
            </a:r>
            <a:r>
              <a:rPr lang="hu-HU" sz="900" dirty="0" err="1"/>
              <a:t>Temporal</a:t>
            </a:r>
            <a:r>
              <a:rPr lang="hu-HU" sz="900" dirty="0"/>
              <a:t> </a:t>
            </a:r>
            <a:r>
              <a:rPr lang="hu-HU" sz="900" dirty="0" err="1"/>
              <a:t>shifts</a:t>
            </a:r>
            <a:r>
              <a:rPr lang="hu-HU" sz="900" dirty="0"/>
              <a:t> in </a:t>
            </a:r>
            <a:r>
              <a:rPr lang="hu-HU" sz="900" dirty="0" err="1"/>
              <a:t>causes</a:t>
            </a:r>
            <a:r>
              <a:rPr lang="hu-HU" sz="900" dirty="0"/>
              <a:t> of </a:t>
            </a:r>
            <a:r>
              <a:rPr lang="hu-HU" sz="900" dirty="0" err="1"/>
              <a:t>death</a:t>
            </a:r>
            <a:r>
              <a:rPr lang="hu-HU" sz="900" dirty="0"/>
              <a:t> </a:t>
            </a:r>
            <a:r>
              <a:rPr lang="hu-HU" sz="900" dirty="0" err="1"/>
              <a:t>among</a:t>
            </a:r>
            <a:r>
              <a:rPr lang="hu-HU" sz="900" dirty="0"/>
              <a:t> </a:t>
            </a:r>
            <a:r>
              <a:rPr lang="hu-HU" sz="900" dirty="0" err="1"/>
              <a:t>patients</a:t>
            </a:r>
            <a:r>
              <a:rPr lang="hu-HU" sz="900" dirty="0"/>
              <a:t> </a:t>
            </a:r>
            <a:r>
              <a:rPr lang="hu-HU" sz="900" dirty="0" err="1"/>
              <a:t>with</a:t>
            </a:r>
            <a:r>
              <a:rPr lang="hu-HU" sz="900" dirty="0"/>
              <a:t> </a:t>
            </a:r>
            <a:r>
              <a:rPr lang="hu-HU" sz="900" dirty="0" err="1"/>
              <a:t>idiopathic</a:t>
            </a:r>
            <a:r>
              <a:rPr lang="hu-HU" sz="900" dirty="0"/>
              <a:t> </a:t>
            </a:r>
            <a:r>
              <a:rPr lang="hu-HU" sz="900" dirty="0" err="1"/>
              <a:t>inflammatory</a:t>
            </a:r>
            <a:r>
              <a:rPr lang="hu-HU" sz="900" dirty="0"/>
              <a:t> </a:t>
            </a:r>
            <a:r>
              <a:rPr lang="hu-HU" sz="900" dirty="0" err="1"/>
              <a:t>myopathies</a:t>
            </a:r>
            <a:r>
              <a:rPr lang="hu-HU" sz="900" dirty="0"/>
              <a:t>  </a:t>
            </a:r>
            <a:r>
              <a:rPr lang="hu-HU" sz="900" dirty="0" err="1"/>
              <a:t>Jour</a:t>
            </a:r>
            <a:r>
              <a:rPr lang="hu-HU" sz="900" dirty="0"/>
              <a:t> of </a:t>
            </a:r>
            <a:r>
              <a:rPr lang="hu-HU" sz="900" dirty="0" err="1"/>
              <a:t>the</a:t>
            </a:r>
            <a:r>
              <a:rPr lang="hu-HU" sz="900" dirty="0"/>
              <a:t> Am </a:t>
            </a:r>
            <a:r>
              <a:rPr lang="hu-HU" sz="900" dirty="0" err="1"/>
              <a:t>Acad</a:t>
            </a:r>
            <a:r>
              <a:rPr lang="hu-HU" sz="900" dirty="0"/>
              <a:t> of </a:t>
            </a:r>
            <a:r>
              <a:rPr lang="hu-HU" sz="900" dirty="0" err="1"/>
              <a:t>Dermat</a:t>
            </a:r>
            <a:r>
              <a:rPr lang="hu-HU" sz="900" dirty="0"/>
              <a:t>, 2025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ED25524-5A08-A6F4-DA8D-738A2254F202}"/>
              </a:ext>
            </a:extLst>
          </p:cNvPr>
          <p:cNvSpPr txBox="1"/>
          <p:nvPr/>
        </p:nvSpPr>
        <p:spPr>
          <a:xfrm>
            <a:off x="3451609" y="1574827"/>
            <a:ext cx="5174901" cy="442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2D2E39C-17E3-9D16-0F9C-10587F01E8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b="14795"/>
          <a:stretch>
            <a:fillRect/>
          </a:stretch>
        </p:blipFill>
        <p:spPr>
          <a:xfrm>
            <a:off x="885078" y="968223"/>
            <a:ext cx="10176455" cy="4143748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3CAFA351-71E2-8A90-4F1F-45F30078F196}"/>
              </a:ext>
            </a:extLst>
          </p:cNvPr>
          <p:cNvSpPr txBox="1"/>
          <p:nvPr/>
        </p:nvSpPr>
        <p:spPr>
          <a:xfrm>
            <a:off x="1040921" y="5063906"/>
            <a:ext cx="110811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Linkeviciute-Ulinskiene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et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al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. 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Increased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Mortality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Risk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in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People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with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Type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2 Diabetes Mellitus in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Lithuania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. Int J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Environ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Res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Public Health. 2020 </a:t>
            </a:r>
            <a:r>
              <a:rPr lang="hu-HU" sz="900" b="0" i="0" dirty="0" err="1">
                <a:solidFill>
                  <a:schemeClr val="tx1"/>
                </a:solidFill>
                <a:effectLst/>
                <a:latin typeface="+mn-lt"/>
              </a:rPr>
              <a:t>Sep</a:t>
            </a:r>
            <a:r>
              <a:rPr lang="hu-HU" sz="900" b="0" i="0" dirty="0">
                <a:solidFill>
                  <a:schemeClr val="tx1"/>
                </a:solidFill>
                <a:effectLst/>
                <a:latin typeface="+mn-lt"/>
              </a:rPr>
              <a:t> 20;17(18):6870. </a:t>
            </a:r>
            <a:endParaRPr lang="hu-HU" sz="900" dirty="0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E16B569F-4D3C-46F9-F2AE-ECAD126F0D79}"/>
              </a:ext>
            </a:extLst>
          </p:cNvPr>
          <p:cNvSpPr/>
          <p:nvPr/>
        </p:nvSpPr>
        <p:spPr>
          <a:xfrm>
            <a:off x="1364105" y="942674"/>
            <a:ext cx="4916774" cy="44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6667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4DEF87C9-E1DC-17E8-4743-4BB1190B2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6" y="749636"/>
            <a:ext cx="12124454" cy="4806431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B5935751-C867-8099-483E-3F8AA0F1FF9A}"/>
              </a:ext>
            </a:extLst>
          </p:cNvPr>
          <p:cNvSpPr/>
          <p:nvPr/>
        </p:nvSpPr>
        <p:spPr>
          <a:xfrm>
            <a:off x="152400" y="3189947"/>
            <a:ext cx="11940540" cy="2438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D4353474-FF24-EC5A-95ED-D06713A91AA6}"/>
              </a:ext>
            </a:extLst>
          </p:cNvPr>
          <p:cNvSpPr/>
          <p:nvPr/>
        </p:nvSpPr>
        <p:spPr>
          <a:xfrm>
            <a:off x="159503" y="4334467"/>
            <a:ext cx="11940540" cy="2438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EBD7AA0-32EB-5058-4555-A7F2EED05517}"/>
              </a:ext>
            </a:extLst>
          </p:cNvPr>
          <p:cNvSpPr txBox="1"/>
          <p:nvPr/>
        </p:nvSpPr>
        <p:spPr>
          <a:xfrm>
            <a:off x="4373880" y="297180"/>
            <a:ext cx="329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latin typeface="+mj-lt"/>
              </a:rPr>
              <a:t>Korai halálozás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3D785C5-0C48-2C9F-1B76-DD147B8E2995}"/>
              </a:ext>
            </a:extLst>
          </p:cNvPr>
          <p:cNvSpPr txBox="1"/>
          <p:nvPr/>
        </p:nvSpPr>
        <p:spPr>
          <a:xfrm>
            <a:off x="-38471" y="5934318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Samir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Patel</a:t>
            </a:r>
            <a:r>
              <a:rPr lang="hu-HU" sz="900"/>
              <a:t> </a:t>
            </a:r>
            <a:r>
              <a:rPr lang="hu-HU" sz="900" err="1"/>
              <a:t>et</a:t>
            </a:r>
            <a:r>
              <a:rPr lang="hu-HU" sz="900"/>
              <a:t> </a:t>
            </a:r>
            <a:r>
              <a:rPr lang="hu-HU" sz="900" err="1"/>
              <a:t>al</a:t>
            </a:r>
            <a:r>
              <a:rPr lang="hu-HU" sz="900"/>
              <a:t>. 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incidence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and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mortality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of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connective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tissue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diseases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: a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population-level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cohort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study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in England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from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2012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to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 2023, </a:t>
            </a:r>
            <a:r>
              <a:rPr lang="hu-HU" sz="900" b="0" i="1" err="1">
                <a:solidFill>
                  <a:schemeClr val="tx1"/>
                </a:solidFill>
                <a:effectLst/>
                <a:latin typeface="+mn-lt"/>
              </a:rPr>
              <a:t>Rheumatology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hu-HU" sz="900" b="0" i="0" err="1">
                <a:solidFill>
                  <a:schemeClr val="tx1"/>
                </a:solidFill>
                <a:effectLst/>
                <a:latin typeface="+mn-lt"/>
              </a:rPr>
              <a:t>Vol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. 64</a:t>
            </a:r>
            <a:r>
              <a:rPr lang="hu-HU" sz="900"/>
              <a:t>, </a:t>
            </a:r>
            <a:r>
              <a:rPr lang="hu-HU" sz="900" b="0" i="0">
                <a:solidFill>
                  <a:schemeClr val="tx1"/>
                </a:solidFill>
                <a:effectLst/>
                <a:latin typeface="+mn-lt"/>
              </a:rPr>
              <a:t>Dec 2025</a:t>
            </a:r>
            <a:endParaRPr lang="hu-HU" sz="900"/>
          </a:p>
        </p:txBody>
      </p:sp>
    </p:spTree>
    <p:extLst>
      <p:ext uri="{BB962C8B-B14F-4D97-AF65-F5344CB8AC3E}">
        <p14:creationId xmlns:p14="http://schemas.microsoft.com/office/powerpoint/2010/main" val="215472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CBF86-FEBF-358C-B0CA-E95E278D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9C1861-ECEE-C72D-AEC8-01CB785D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613"/>
            <a:ext cx="12192000" cy="1004835"/>
          </a:xfrm>
        </p:spPr>
        <p:txBody>
          <a:bodyPr>
            <a:normAutofit/>
          </a:bodyPr>
          <a:lstStyle/>
          <a:p>
            <a:pPr algn="ctr"/>
            <a:r>
              <a:rPr lang="hu-HU" sz="3600" dirty="0"/>
              <a:t>Célkitűzéseink</a:t>
            </a:r>
            <a:endParaRPr lang="hu-HU" sz="4000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397F3BC-5C1C-06C5-915C-D02CC4680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94"/>
          <a:stretch>
            <a:fillRect/>
          </a:stretch>
        </p:blipFill>
        <p:spPr>
          <a:xfrm>
            <a:off x="689986" y="1916774"/>
            <a:ext cx="3241346" cy="310969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7A6F3E3-E223-83EF-A986-103A00F1D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164" y="1596362"/>
            <a:ext cx="1762331" cy="179634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8B2E30A2-CF6B-F110-6A77-B6F0518A3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771" y="3725843"/>
            <a:ext cx="3148457" cy="1485539"/>
          </a:xfrm>
          <a:prstGeom prst="rect">
            <a:avLst/>
          </a:prstGeom>
        </p:spPr>
      </p:pic>
      <p:sp>
        <p:nvSpPr>
          <p:cNvPr id="18" name="Téglalap: lekerekített 17">
            <a:extLst>
              <a:ext uri="{FF2B5EF4-FFF2-40B4-BE49-F238E27FC236}">
                <a16:creationId xmlns:a16="http://schemas.microsoft.com/office/drawing/2014/main" id="{48298B7B-06D5-9010-38D9-C371154B7DA0}"/>
              </a:ext>
            </a:extLst>
          </p:cNvPr>
          <p:cNvSpPr/>
          <p:nvPr/>
        </p:nvSpPr>
        <p:spPr>
          <a:xfrm>
            <a:off x="8174770" y="1263222"/>
            <a:ext cx="3414698" cy="4416803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Nyíl: jobbra mutató 18">
            <a:extLst>
              <a:ext uri="{FF2B5EF4-FFF2-40B4-BE49-F238E27FC236}">
                <a16:creationId xmlns:a16="http://schemas.microsoft.com/office/drawing/2014/main" id="{113806FF-D64D-1ECC-6071-0674BC498A8D}"/>
              </a:ext>
            </a:extLst>
          </p:cNvPr>
          <p:cNvSpPr/>
          <p:nvPr/>
        </p:nvSpPr>
        <p:spPr>
          <a:xfrm>
            <a:off x="3943830" y="3171837"/>
            <a:ext cx="390654" cy="704675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EB7F0D2-C7FD-619D-5E2C-D3EB074C6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7677" y="1493367"/>
            <a:ext cx="3028884" cy="3956511"/>
          </a:xfrm>
          <a:prstGeom prst="rect">
            <a:avLst/>
          </a:prstGeom>
        </p:spPr>
      </p:pic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DF03F918-9720-4D51-48CA-D991B4CCEB8D}"/>
              </a:ext>
            </a:extLst>
          </p:cNvPr>
          <p:cNvSpPr/>
          <p:nvPr/>
        </p:nvSpPr>
        <p:spPr>
          <a:xfrm>
            <a:off x="4346981" y="1263222"/>
            <a:ext cx="3414698" cy="4416803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A6BECFC4-8236-91B3-D379-3C9577E9DE31}"/>
              </a:ext>
            </a:extLst>
          </p:cNvPr>
          <p:cNvSpPr/>
          <p:nvPr/>
        </p:nvSpPr>
        <p:spPr>
          <a:xfrm>
            <a:off x="519192" y="1263222"/>
            <a:ext cx="3414698" cy="4416803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Nyíl: jobbra mutató 19">
            <a:extLst>
              <a:ext uri="{FF2B5EF4-FFF2-40B4-BE49-F238E27FC236}">
                <a16:creationId xmlns:a16="http://schemas.microsoft.com/office/drawing/2014/main" id="{2ADDB0E1-EB35-541C-1A32-8D0C24233F7F}"/>
              </a:ext>
            </a:extLst>
          </p:cNvPr>
          <p:cNvSpPr/>
          <p:nvPr/>
        </p:nvSpPr>
        <p:spPr>
          <a:xfrm>
            <a:off x="7774177" y="3171836"/>
            <a:ext cx="390654" cy="704675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708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2A390-AFEA-76C5-1E54-FE6D32A1B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B0B7994E-DB62-38AA-9889-D52245157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775" y="1279455"/>
            <a:ext cx="4860157" cy="4299089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FBAC476-9A8C-3B13-CF75-AEDECDC4730B}"/>
              </a:ext>
            </a:extLst>
          </p:cNvPr>
          <p:cNvSpPr txBox="1"/>
          <p:nvPr/>
        </p:nvSpPr>
        <p:spPr>
          <a:xfrm>
            <a:off x="364016" y="1083507"/>
            <a:ext cx="7379886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600" b="1" i="0" u="none" strike="noStrike" dirty="0">
                <a:solidFill>
                  <a:srgbClr val="000000"/>
                </a:solidFill>
                <a:effectLst/>
              </a:rPr>
              <a:t>Adatforrás: </a:t>
            </a:r>
            <a:r>
              <a:rPr lang="hu-HU" sz="1600" i="0" u="none" strike="noStrike" dirty="0">
                <a:solidFill>
                  <a:srgbClr val="000000"/>
                </a:solidFill>
                <a:effectLst/>
              </a:rPr>
              <a:t>N</a:t>
            </a:r>
            <a:r>
              <a:rPr lang="hu-HU" sz="1600" b="0" i="0" u="none" strike="noStrike" dirty="0">
                <a:solidFill>
                  <a:srgbClr val="000000"/>
                </a:solidFill>
                <a:effectLst/>
              </a:rPr>
              <a:t>emzeti Egészségbiztosítási Alapkezelő (NEAK)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600" b="1" dirty="0">
                <a:solidFill>
                  <a:srgbClr val="000000"/>
                </a:solidFill>
              </a:rPr>
              <a:t>Vizsgált időszak: </a:t>
            </a:r>
            <a:r>
              <a:rPr lang="hu-HU" sz="1600" dirty="0">
                <a:solidFill>
                  <a:srgbClr val="000000"/>
                </a:solidFill>
              </a:rPr>
              <a:t>2010.01.01 – 2024.12.31</a:t>
            </a:r>
            <a:endParaRPr lang="hu-HU" sz="1600" b="1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600" b="1" dirty="0">
                <a:solidFill>
                  <a:srgbClr val="000000"/>
                </a:solidFill>
              </a:rPr>
              <a:t>Vizsgált indikációk: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 err="1">
                <a:solidFill>
                  <a:srgbClr val="000000"/>
                </a:solidFill>
              </a:rPr>
              <a:t>Rheumatoid</a:t>
            </a:r>
            <a:r>
              <a:rPr lang="hu-HU" sz="1600" dirty="0">
                <a:solidFill>
                  <a:srgbClr val="000000"/>
                </a:solidFill>
              </a:rPr>
              <a:t> </a:t>
            </a:r>
            <a:r>
              <a:rPr lang="hu-HU" sz="1600" dirty="0" err="1">
                <a:solidFill>
                  <a:srgbClr val="000000"/>
                </a:solidFill>
              </a:rPr>
              <a:t>arthritis</a:t>
            </a:r>
            <a:r>
              <a:rPr lang="hu-HU" sz="1600" dirty="0">
                <a:solidFill>
                  <a:srgbClr val="000000"/>
                </a:solidFill>
              </a:rPr>
              <a:t> (RA)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 err="1">
                <a:solidFill>
                  <a:srgbClr val="000000"/>
                </a:solidFill>
              </a:rPr>
              <a:t>Arthritis</a:t>
            </a:r>
            <a:r>
              <a:rPr lang="hu-HU" sz="1600" dirty="0">
                <a:solidFill>
                  <a:srgbClr val="000000"/>
                </a:solidFill>
              </a:rPr>
              <a:t> </a:t>
            </a:r>
            <a:r>
              <a:rPr lang="hu-HU" sz="1600" dirty="0" err="1">
                <a:solidFill>
                  <a:srgbClr val="000000"/>
                </a:solidFill>
              </a:rPr>
              <a:t>psoriatica</a:t>
            </a:r>
            <a:r>
              <a:rPr lang="hu-HU" sz="1600" dirty="0">
                <a:solidFill>
                  <a:srgbClr val="000000"/>
                </a:solidFill>
              </a:rPr>
              <a:t> (</a:t>
            </a:r>
            <a:r>
              <a:rPr lang="hu-HU" sz="1600" dirty="0" err="1">
                <a:solidFill>
                  <a:srgbClr val="000000"/>
                </a:solidFill>
              </a:rPr>
              <a:t>PsA</a:t>
            </a:r>
            <a:r>
              <a:rPr lang="hu-HU" sz="1600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0000"/>
                </a:solidFill>
              </a:rPr>
              <a:t>Szisztémás </a:t>
            </a:r>
            <a:r>
              <a:rPr lang="hu-HU" sz="1600" dirty="0" err="1">
                <a:solidFill>
                  <a:srgbClr val="000000"/>
                </a:solidFill>
              </a:rPr>
              <a:t>lupus</a:t>
            </a:r>
            <a:r>
              <a:rPr lang="hu-HU" sz="1600" dirty="0">
                <a:solidFill>
                  <a:srgbClr val="000000"/>
                </a:solidFill>
              </a:rPr>
              <a:t> </a:t>
            </a:r>
            <a:r>
              <a:rPr lang="hu-HU" sz="1600" dirty="0" err="1">
                <a:solidFill>
                  <a:srgbClr val="000000"/>
                </a:solidFill>
              </a:rPr>
              <a:t>erythematosus</a:t>
            </a:r>
            <a:r>
              <a:rPr lang="hu-HU" sz="1600" dirty="0">
                <a:solidFill>
                  <a:srgbClr val="000000"/>
                </a:solidFill>
              </a:rPr>
              <a:t> (SLE)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 err="1">
                <a:solidFill>
                  <a:srgbClr val="000000"/>
                </a:solidFill>
              </a:rPr>
              <a:t>Sjögren</a:t>
            </a:r>
            <a:r>
              <a:rPr lang="hu-HU" sz="1600" dirty="0">
                <a:solidFill>
                  <a:srgbClr val="000000"/>
                </a:solidFill>
              </a:rPr>
              <a:t> szindróma (</a:t>
            </a:r>
            <a:r>
              <a:rPr lang="hu-HU" sz="1600" dirty="0" err="1">
                <a:solidFill>
                  <a:srgbClr val="000000"/>
                </a:solidFill>
              </a:rPr>
              <a:t>SjS</a:t>
            </a:r>
            <a:r>
              <a:rPr lang="hu-HU" sz="1600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0000"/>
                </a:solidFill>
              </a:rPr>
              <a:t>Szisztémás sclerosis (</a:t>
            </a:r>
            <a:r>
              <a:rPr lang="hu-HU" sz="1600" dirty="0" err="1">
                <a:solidFill>
                  <a:srgbClr val="000000"/>
                </a:solidFill>
              </a:rPr>
              <a:t>SSc</a:t>
            </a:r>
            <a:r>
              <a:rPr lang="hu-HU" sz="1600" dirty="0">
                <a:solidFill>
                  <a:srgbClr val="000000"/>
                </a:solidFill>
              </a:rPr>
              <a:t>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 err="1">
                <a:solidFill>
                  <a:srgbClr val="000000"/>
                </a:solidFill>
              </a:rPr>
              <a:t>Idiopathiás</a:t>
            </a:r>
            <a:r>
              <a:rPr lang="hu-HU" sz="1600" dirty="0">
                <a:solidFill>
                  <a:srgbClr val="000000"/>
                </a:solidFill>
              </a:rPr>
              <a:t> </a:t>
            </a:r>
            <a:r>
              <a:rPr lang="hu-HU" sz="1600" dirty="0" err="1">
                <a:solidFill>
                  <a:srgbClr val="000000"/>
                </a:solidFill>
              </a:rPr>
              <a:t>inflammatórikus</a:t>
            </a:r>
            <a:r>
              <a:rPr lang="hu-HU" sz="1600" dirty="0">
                <a:solidFill>
                  <a:srgbClr val="000000"/>
                </a:solidFill>
              </a:rPr>
              <a:t> </a:t>
            </a:r>
            <a:r>
              <a:rPr lang="hu-HU" sz="1600" dirty="0" err="1">
                <a:solidFill>
                  <a:srgbClr val="000000"/>
                </a:solidFill>
              </a:rPr>
              <a:t>myopathia</a:t>
            </a:r>
            <a:r>
              <a:rPr lang="hu-HU" sz="1600" dirty="0">
                <a:solidFill>
                  <a:srgbClr val="000000"/>
                </a:solidFill>
              </a:rPr>
              <a:t> (IIM)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600" b="1" dirty="0">
                <a:solidFill>
                  <a:srgbClr val="000000"/>
                </a:solidFill>
              </a:rPr>
              <a:t>Kizárási kritérium: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0000"/>
                </a:solidFill>
              </a:rPr>
              <a:t>Első 365 napban már szerepel a vizsgált BNO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0000"/>
                </a:solidFill>
              </a:rPr>
              <a:t>Diagnózis napján több SAID diagnózis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0000"/>
                </a:solidFill>
              </a:rPr>
              <a:t>18 év alatti betegek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600" b="1" dirty="0">
                <a:solidFill>
                  <a:srgbClr val="000000"/>
                </a:solidFill>
              </a:rPr>
              <a:t>Végpontok: </a:t>
            </a:r>
            <a:r>
              <a:rPr lang="hu-HU" sz="1600" dirty="0">
                <a:solidFill>
                  <a:srgbClr val="000000"/>
                </a:solidFill>
              </a:rPr>
              <a:t>Halál, </a:t>
            </a:r>
            <a:r>
              <a:rPr lang="hu-HU" sz="1600">
                <a:solidFill>
                  <a:srgbClr val="000000"/>
                </a:solidFill>
              </a:rPr>
              <a:t>Kardio-cerebovaszkuláris</a:t>
            </a:r>
            <a:r>
              <a:rPr lang="hu-HU" sz="1600" dirty="0">
                <a:solidFill>
                  <a:srgbClr val="000000"/>
                </a:solidFill>
              </a:rPr>
              <a:t> események</a:t>
            </a:r>
          </a:p>
          <a:p>
            <a:r>
              <a:rPr lang="hu-HU" sz="1600" dirty="0">
                <a:solidFill>
                  <a:srgbClr val="000000"/>
                </a:solidFill>
              </a:rPr>
              <a:t>     (akut szívinfarktus; szívelégtelenség; tüdőembólia; stroke )</a:t>
            </a:r>
            <a:br>
              <a:rPr lang="hu-HU" sz="1600" dirty="0">
                <a:solidFill>
                  <a:srgbClr val="000000"/>
                </a:solidFill>
              </a:rPr>
            </a:br>
            <a:br>
              <a:rPr lang="hu-HU" sz="1600" dirty="0">
                <a:solidFill>
                  <a:srgbClr val="000000"/>
                </a:solidFill>
              </a:rPr>
            </a:br>
            <a:endParaRPr lang="hu-HU" sz="16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5840EAB5-C398-940E-32FC-2DCFF08572DE}"/>
              </a:ext>
            </a:extLst>
          </p:cNvPr>
          <p:cNvSpPr txBox="1">
            <a:spLocks/>
          </p:cNvSpPr>
          <p:nvPr/>
        </p:nvSpPr>
        <p:spPr>
          <a:xfrm>
            <a:off x="891674" y="-228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4000" dirty="0"/>
              <a:t>Módszertan</a:t>
            </a:r>
          </a:p>
        </p:txBody>
      </p:sp>
    </p:spTree>
    <p:extLst>
      <p:ext uri="{BB962C8B-B14F-4D97-AF65-F5344CB8AC3E}">
        <p14:creationId xmlns:p14="http://schemas.microsoft.com/office/powerpoint/2010/main" val="84392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C42F5-D265-B8DB-B8CC-06F2FD45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12CC00-A67E-B187-DA9D-9D838AA2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Kutatási elrendezés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7BCDB98-E682-C553-4D86-169D473A3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"/>
          <a:stretch>
            <a:fillRect/>
          </a:stretch>
        </p:blipFill>
        <p:spPr>
          <a:xfrm>
            <a:off x="912778" y="1154920"/>
            <a:ext cx="10366443" cy="454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23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0BF3A6F8-7AAA-2513-64C5-344147B34C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0" y="2585681"/>
            <a:ext cx="9144000" cy="108884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/>
              <a:t>Eredmények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 sz="2000"/>
              <a:t>- 14 éves magyarországi </a:t>
            </a:r>
            <a:r>
              <a:rPr lang="hu-HU" sz="2000" err="1"/>
              <a:t>kohorsz</a:t>
            </a:r>
            <a:r>
              <a:rPr lang="hu-HU" sz="20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6875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E6A77-77AD-B36E-4B3D-51B75DF6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C78E28-4AFD-57A8-928D-E7E7EE96C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3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dirty="0"/>
              <a:t>Vizsgált populáció - incidens betegek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9680858C-D4EE-E2BA-1531-374F4BB589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4975" y="1614487"/>
            <a:ext cx="5838825" cy="362902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117FE45-6DD1-9095-98E9-6F09E0ECE8D3}"/>
              </a:ext>
            </a:extLst>
          </p:cNvPr>
          <p:cNvSpPr txBox="1"/>
          <p:nvPr/>
        </p:nvSpPr>
        <p:spPr>
          <a:xfrm>
            <a:off x="427669" y="2367170"/>
            <a:ext cx="508730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rgbClr val="000000"/>
                </a:solidFill>
              </a:rPr>
              <a:t>A teljes kutatási betegkörön a női betegek </a:t>
            </a:r>
            <a:br>
              <a:rPr lang="hu-HU" sz="1600" dirty="0">
                <a:solidFill>
                  <a:srgbClr val="000000"/>
                </a:solidFill>
              </a:rPr>
            </a:br>
            <a:r>
              <a:rPr lang="hu-HU" sz="1600" dirty="0">
                <a:solidFill>
                  <a:srgbClr val="000000"/>
                </a:solidFill>
              </a:rPr>
              <a:t>aránya 72%</a:t>
            </a:r>
            <a:br>
              <a:rPr lang="hu-HU" sz="1600" dirty="0">
                <a:solidFill>
                  <a:srgbClr val="000000"/>
                </a:solidFill>
              </a:rPr>
            </a:br>
            <a:endParaRPr lang="hu-HU" sz="1600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rgbClr val="000000"/>
                </a:solidFill>
              </a:rPr>
              <a:t>Átlagos követési idő 6,78 ± 4,23 év</a:t>
            </a:r>
            <a:br>
              <a:rPr lang="hu-HU" dirty="0">
                <a:solidFill>
                  <a:srgbClr val="000000"/>
                </a:solidFill>
              </a:rPr>
            </a:br>
            <a:endParaRPr lang="hu-HU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rgbClr val="000000"/>
                </a:solidFill>
              </a:rPr>
              <a:t>Összmortalitás</a:t>
            </a:r>
            <a:r>
              <a:rPr lang="hu-HU" sz="1600" dirty="0">
                <a:solidFill>
                  <a:srgbClr val="000000"/>
                </a:solidFill>
              </a:rPr>
              <a:t> 1 000 betegévre számolva</a:t>
            </a:r>
            <a:br>
              <a:rPr lang="hu-HU" sz="1600" dirty="0">
                <a:solidFill>
                  <a:srgbClr val="000000"/>
                </a:solidFill>
              </a:rPr>
            </a:br>
            <a:r>
              <a:rPr lang="hu-HU" sz="1600" dirty="0">
                <a:solidFill>
                  <a:srgbClr val="000000"/>
                </a:solidFill>
              </a:rPr>
              <a:t>22,5 (22,2-22,8)</a:t>
            </a:r>
          </a:p>
          <a:p>
            <a:r>
              <a:rPr lang="hu-HU" sz="16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403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C11DA-8453-3B37-E0C4-DD73171F8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 1">
            <a:extLst>
              <a:ext uri="{FF2B5EF4-FFF2-40B4-BE49-F238E27FC236}">
                <a16:creationId xmlns:a16="http://schemas.microsoft.com/office/drawing/2014/main" id="{B36CDAD2-50D0-3B25-14B3-4204736D1C92}"/>
              </a:ext>
            </a:extLst>
          </p:cNvPr>
          <p:cNvSpPr txBox="1">
            <a:spLocks/>
          </p:cNvSpPr>
          <p:nvPr/>
        </p:nvSpPr>
        <p:spPr>
          <a:xfrm>
            <a:off x="838200" y="1443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600" dirty="0"/>
              <a:t>Demográfiai és </a:t>
            </a:r>
            <a:r>
              <a:rPr lang="hu-HU" sz="3600" dirty="0" err="1"/>
              <a:t>komorbiditás</a:t>
            </a:r>
            <a:r>
              <a:rPr lang="hu-HU" sz="3600" dirty="0"/>
              <a:t> adatok</a:t>
            </a:r>
          </a:p>
        </p:txBody>
      </p:sp>
      <p:pic>
        <p:nvPicPr>
          <p:cNvPr id="7" name="Ábra 6">
            <a:extLst>
              <a:ext uri="{FF2B5EF4-FFF2-40B4-BE49-F238E27FC236}">
                <a16:creationId xmlns:a16="http://schemas.microsoft.com/office/drawing/2014/main" id="{D9313482-5396-BBD1-1046-CBD2E20CC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824037"/>
            <a:ext cx="121920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84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DCD6-A4BB-EF1B-C4C9-EA638BDA9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0BCF504F-EC4D-E166-8FD3-959A0156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4823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Mortalitás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A56DB31-3DBE-E630-3403-F5DDEC2C0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543" y="1243955"/>
            <a:ext cx="7563350" cy="463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9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EB448-5B9C-DE18-F136-98029DF50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22933084-5636-659A-1303-39D6C0E3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34466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/>
              <a:t>Mortalitás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DC300FAC-3597-8E5C-41EC-F9CE37F8E3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977" y="742664"/>
            <a:ext cx="9389805" cy="528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82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4123-286C-AF31-4332-605FA9696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A81C8EDC-3FFB-C0D7-1E2F-F01F280C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34466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/>
              <a:t>Mortalitás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CAA920A6-E0D5-49B3-860B-E23DF1E62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977" y="742664"/>
            <a:ext cx="9389805" cy="5281765"/>
          </a:xfrm>
          <a:prstGeom prst="rect">
            <a:avLst/>
          </a:prstGeom>
        </p:spPr>
      </p:pic>
      <p:pic>
        <p:nvPicPr>
          <p:cNvPr id="4" name="Ábra 3">
            <a:extLst>
              <a:ext uri="{FF2B5EF4-FFF2-40B4-BE49-F238E27FC236}">
                <a16:creationId xmlns:a16="http://schemas.microsoft.com/office/drawing/2014/main" id="{3D25F077-7DCA-5C0C-7A55-DC299B49BF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35" t="3987" r="50866" b="52025"/>
          <a:stretch>
            <a:fillRect/>
          </a:stretch>
        </p:blipFill>
        <p:spPr>
          <a:xfrm>
            <a:off x="1541930" y="944946"/>
            <a:ext cx="8970682" cy="485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4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7B44F-8D1E-7937-0921-C515C7670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3074F571-DC6A-29C0-BA4A-8F2361AB8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34466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/>
              <a:t>Mortalitás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27F55F2D-1CFA-2F76-BF0E-0B5AA703A8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977" y="742664"/>
            <a:ext cx="9389805" cy="5281765"/>
          </a:xfrm>
          <a:prstGeom prst="rect">
            <a:avLst/>
          </a:prstGeom>
        </p:spPr>
      </p:pic>
      <p:pic>
        <p:nvPicPr>
          <p:cNvPr id="4" name="Ábra 3">
            <a:extLst>
              <a:ext uri="{FF2B5EF4-FFF2-40B4-BE49-F238E27FC236}">
                <a16:creationId xmlns:a16="http://schemas.microsoft.com/office/drawing/2014/main" id="{2D3095DD-3220-1552-31CC-1E01752FE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663" t="4158" r="2696" b="51317"/>
          <a:stretch>
            <a:fillRect/>
          </a:stretch>
        </p:blipFill>
        <p:spPr>
          <a:xfrm>
            <a:off x="1542526" y="940730"/>
            <a:ext cx="8964705" cy="48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6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ED5CD-8E57-321E-7756-1333507F7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1FDD699D-498D-80E8-3F86-BAD6336D3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34466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/>
              <a:t>Mortalitás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BFFB3F40-7B07-702D-2D9D-3D2A00DF21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977" y="742664"/>
            <a:ext cx="9389805" cy="5281765"/>
          </a:xfrm>
          <a:prstGeom prst="rect">
            <a:avLst/>
          </a:prstGeom>
        </p:spPr>
      </p:pic>
      <p:pic>
        <p:nvPicPr>
          <p:cNvPr id="4" name="Ábra 3">
            <a:extLst>
              <a:ext uri="{FF2B5EF4-FFF2-40B4-BE49-F238E27FC236}">
                <a16:creationId xmlns:a16="http://schemas.microsoft.com/office/drawing/2014/main" id="{46363ABC-D92F-9242-B685-AFEFA7B5DC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480" t="51110" r="50866" b="4246"/>
          <a:stretch>
            <a:fillRect/>
          </a:stretch>
        </p:blipFill>
        <p:spPr>
          <a:xfrm>
            <a:off x="1543618" y="957017"/>
            <a:ext cx="8962522" cy="485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660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5D7C9-9886-497F-68A9-7AB8D83F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FED60EB1-8F4F-069E-7663-5D08FB7D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34466"/>
            <a:ext cx="12191999" cy="1144326"/>
          </a:xfrm>
        </p:spPr>
        <p:txBody>
          <a:bodyPr>
            <a:normAutofit/>
          </a:bodyPr>
          <a:lstStyle/>
          <a:p>
            <a:pPr algn="ctr"/>
            <a:r>
              <a:rPr lang="hu-HU" sz="4000"/>
              <a:t>Mortalitás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3F796359-5B2D-7248-2955-1457E768F8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977" y="742664"/>
            <a:ext cx="9389805" cy="5281765"/>
          </a:xfrm>
          <a:prstGeom prst="rect">
            <a:avLst/>
          </a:prstGeom>
        </p:spPr>
      </p:pic>
      <p:pic>
        <p:nvPicPr>
          <p:cNvPr id="4" name="Ábra 3">
            <a:extLst>
              <a:ext uri="{FF2B5EF4-FFF2-40B4-BE49-F238E27FC236}">
                <a16:creationId xmlns:a16="http://schemas.microsoft.com/office/drawing/2014/main" id="{25FADE5F-835C-8E2A-ABD8-3DB1B5B6DC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789" t="51398" r="2429" b="4473"/>
          <a:stretch>
            <a:fillRect/>
          </a:stretch>
        </p:blipFill>
        <p:spPr>
          <a:xfrm>
            <a:off x="1529979" y="945870"/>
            <a:ext cx="9000564" cy="486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0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>
            <a:extLst>
              <a:ext uri="{FF2B5EF4-FFF2-40B4-BE49-F238E27FC236}">
                <a16:creationId xmlns:a16="http://schemas.microsoft.com/office/drawing/2014/main" id="{3E2C4456-E2FB-7B4C-DF97-B52BEDAC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3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3600" dirty="0" err="1"/>
              <a:t>Cardio</a:t>
            </a:r>
            <a:r>
              <a:rPr lang="hu-HU" sz="3600" dirty="0"/>
              <a:t>- és </a:t>
            </a:r>
            <a:r>
              <a:rPr lang="hu-HU" sz="3600" dirty="0" err="1"/>
              <a:t>cerebrovascularis</a:t>
            </a:r>
            <a:r>
              <a:rPr lang="hu-HU" sz="3600" dirty="0"/>
              <a:t> események</a:t>
            </a:r>
          </a:p>
        </p:txBody>
      </p:sp>
      <p:pic>
        <p:nvPicPr>
          <p:cNvPr id="3" name="Ábra 2">
            <a:extLst>
              <a:ext uri="{FF2B5EF4-FFF2-40B4-BE49-F238E27FC236}">
                <a16:creationId xmlns:a16="http://schemas.microsoft.com/office/drawing/2014/main" id="{1A4ED5DA-7E6C-B09F-A89F-9629E9E77F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3767" y="969619"/>
            <a:ext cx="8744465" cy="491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33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3AD1-346C-1269-AA88-299415383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811397-13B5-E3E3-035F-473D47436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81" y="42008"/>
            <a:ext cx="10667163" cy="1063311"/>
          </a:xfrm>
        </p:spPr>
        <p:txBody>
          <a:bodyPr>
            <a:normAutofit/>
          </a:bodyPr>
          <a:lstStyle/>
          <a:p>
            <a:pPr algn="ctr"/>
            <a:r>
              <a:rPr lang="hu-HU" sz="3600" dirty="0" err="1"/>
              <a:t>Cox</a:t>
            </a:r>
            <a:r>
              <a:rPr lang="hu-HU" sz="3600" dirty="0"/>
              <a:t> – modell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030610D9-B8D3-0454-5E6A-968D5B7ADA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989" y="985654"/>
            <a:ext cx="11352022" cy="48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30DB5-A18E-3CE3-20DE-671AE312D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84FA11-70B8-859F-5650-8BA75E5F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8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Összefoglalás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485979C-25B3-03AD-6FAB-9C9501791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365" y="1678021"/>
            <a:ext cx="1246579" cy="4094982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3A26BCE7-2373-E256-92C9-517D26A3B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883" y="1928360"/>
            <a:ext cx="2511814" cy="3414594"/>
          </a:xfrm>
          <a:prstGeom prst="rect">
            <a:avLst/>
          </a:prstGeom>
        </p:spPr>
      </p:pic>
      <p:sp>
        <p:nvSpPr>
          <p:cNvPr id="16" name="Téglalap: lekerekített 15">
            <a:extLst>
              <a:ext uri="{FF2B5EF4-FFF2-40B4-BE49-F238E27FC236}">
                <a16:creationId xmlns:a16="http://schemas.microsoft.com/office/drawing/2014/main" id="{77D34B02-DF5E-205A-ECC3-8D4747B89440}"/>
              </a:ext>
            </a:extLst>
          </p:cNvPr>
          <p:cNvSpPr/>
          <p:nvPr/>
        </p:nvSpPr>
        <p:spPr>
          <a:xfrm>
            <a:off x="298679" y="2678450"/>
            <a:ext cx="3428711" cy="2777679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Téglalap: lekerekített 31">
            <a:extLst>
              <a:ext uri="{FF2B5EF4-FFF2-40B4-BE49-F238E27FC236}">
                <a16:creationId xmlns:a16="http://schemas.microsoft.com/office/drawing/2014/main" id="{82F04E2A-91BD-A925-7D37-7ABE659EBF5D}"/>
              </a:ext>
            </a:extLst>
          </p:cNvPr>
          <p:cNvSpPr/>
          <p:nvPr/>
        </p:nvSpPr>
        <p:spPr>
          <a:xfrm>
            <a:off x="8557012" y="1515046"/>
            <a:ext cx="3312857" cy="3964798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Téglalap: lekerekített 32">
            <a:extLst>
              <a:ext uri="{FF2B5EF4-FFF2-40B4-BE49-F238E27FC236}">
                <a16:creationId xmlns:a16="http://schemas.microsoft.com/office/drawing/2014/main" id="{BF97DC5B-D33D-78BC-CA00-F70D70F81AA2}"/>
              </a:ext>
            </a:extLst>
          </p:cNvPr>
          <p:cNvSpPr/>
          <p:nvPr/>
        </p:nvSpPr>
        <p:spPr>
          <a:xfrm>
            <a:off x="3855305" y="1497914"/>
            <a:ext cx="4585851" cy="3981930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400F3A27-2A5A-0ABC-C560-44CEDE9331C5}"/>
              </a:ext>
            </a:extLst>
          </p:cNvPr>
          <p:cNvSpPr txBox="1"/>
          <p:nvPr/>
        </p:nvSpPr>
        <p:spPr>
          <a:xfrm>
            <a:off x="5148749" y="4622767"/>
            <a:ext cx="3013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Tüdőembólia: IIM (HR: 2,3) 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A8EDFA5F-38FB-9915-2F98-BF55067A57AE}"/>
              </a:ext>
            </a:extLst>
          </p:cNvPr>
          <p:cNvSpPr txBox="1"/>
          <p:nvPr/>
        </p:nvSpPr>
        <p:spPr>
          <a:xfrm>
            <a:off x="322131" y="5821642"/>
            <a:ext cx="2288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/>
              <a:t>*Referencia: </a:t>
            </a:r>
            <a:r>
              <a:rPr lang="hu-HU" sz="1200" dirty="0" err="1"/>
              <a:t>PsA</a:t>
            </a:r>
            <a:r>
              <a:rPr lang="hu-HU" sz="1200" dirty="0"/>
              <a:t>!</a:t>
            </a: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42ABB882-826D-3C0A-4962-AF54509B0DAD}"/>
              </a:ext>
            </a:extLst>
          </p:cNvPr>
          <p:cNvSpPr txBox="1"/>
          <p:nvPr/>
        </p:nvSpPr>
        <p:spPr>
          <a:xfrm>
            <a:off x="5110950" y="2013657"/>
            <a:ext cx="3292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Szívelégtelenség: </a:t>
            </a:r>
            <a:r>
              <a:rPr lang="hu-HU" sz="1600" dirty="0" err="1"/>
              <a:t>SSc</a:t>
            </a:r>
            <a:r>
              <a:rPr lang="hu-HU" sz="1600" dirty="0"/>
              <a:t> (HR: 1,7)</a:t>
            </a:r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D85C996D-12E3-6872-935F-E7B4DACFA7F5}"/>
              </a:ext>
            </a:extLst>
          </p:cNvPr>
          <p:cNvSpPr txBox="1"/>
          <p:nvPr/>
        </p:nvSpPr>
        <p:spPr>
          <a:xfrm>
            <a:off x="343502" y="1719873"/>
            <a:ext cx="3373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/>
              <a:t>N= </a:t>
            </a:r>
            <a:r>
              <a:rPr lang="hu-HU" sz="1600" b="1" dirty="0"/>
              <a:t>150 649 beteg</a:t>
            </a:r>
          </a:p>
          <a:p>
            <a:pPr algn="r"/>
            <a:r>
              <a:rPr lang="hu-HU" sz="1600" dirty="0" err="1"/>
              <a:t>Utánkövetési</a:t>
            </a:r>
            <a:r>
              <a:rPr lang="hu-HU" sz="1600" dirty="0"/>
              <a:t> idő: </a:t>
            </a:r>
            <a:r>
              <a:rPr lang="hu-HU" sz="1600" dirty="0">
                <a:solidFill>
                  <a:srgbClr val="000000"/>
                </a:solidFill>
              </a:rPr>
              <a:t>6,78 </a:t>
            </a:r>
            <a:r>
              <a:rPr lang="hu-HU" sz="1600" dirty="0"/>
              <a:t>± 4,23 év </a:t>
            </a:r>
          </a:p>
        </p:txBody>
      </p:sp>
      <p:sp>
        <p:nvSpPr>
          <p:cNvPr id="41" name="Szövegdoboz 40">
            <a:extLst>
              <a:ext uri="{FF2B5EF4-FFF2-40B4-BE49-F238E27FC236}">
                <a16:creationId xmlns:a16="http://schemas.microsoft.com/office/drawing/2014/main" id="{C8B2B2D1-B659-3AE9-E6D0-C724CF5AD912}"/>
              </a:ext>
            </a:extLst>
          </p:cNvPr>
          <p:cNvSpPr txBox="1"/>
          <p:nvPr/>
        </p:nvSpPr>
        <p:spPr>
          <a:xfrm>
            <a:off x="5110950" y="2442264"/>
            <a:ext cx="1907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AMI: SLE (HR: 1,3)</a:t>
            </a:r>
          </a:p>
        </p:txBody>
      </p:sp>
      <p:sp>
        <p:nvSpPr>
          <p:cNvPr id="43" name="Szövegdoboz 42">
            <a:extLst>
              <a:ext uri="{FF2B5EF4-FFF2-40B4-BE49-F238E27FC236}">
                <a16:creationId xmlns:a16="http://schemas.microsoft.com/office/drawing/2014/main" id="{0732346E-F250-C432-A63F-6A75C94F05A9}"/>
              </a:ext>
            </a:extLst>
          </p:cNvPr>
          <p:cNvSpPr txBox="1"/>
          <p:nvPr/>
        </p:nvSpPr>
        <p:spPr>
          <a:xfrm>
            <a:off x="5110950" y="3383774"/>
            <a:ext cx="2169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/>
              <a:t>Stroke: SLE (HR: 1,3)</a:t>
            </a: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EF0086A6-213B-3FE3-A99F-8B075446618B}"/>
              </a:ext>
            </a:extLst>
          </p:cNvPr>
          <p:cNvSpPr txBox="1"/>
          <p:nvPr/>
        </p:nvSpPr>
        <p:spPr>
          <a:xfrm>
            <a:off x="360690" y="2990071"/>
            <a:ext cx="3276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Emelkedett halálozási rizikó: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dirty="0" err="1"/>
              <a:t>SSc</a:t>
            </a:r>
            <a:r>
              <a:rPr lang="hu-HU" sz="1600" dirty="0"/>
              <a:t> (HR: 1,7)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dirty="0"/>
              <a:t>SLE (HR: 1,6)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dirty="0"/>
              <a:t>IIM (HR: 1,6)</a:t>
            </a:r>
          </a:p>
        </p:txBody>
      </p: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30EECAE0-74E0-AA86-FE3A-26EAD28E08DA}"/>
              </a:ext>
            </a:extLst>
          </p:cNvPr>
          <p:cNvSpPr txBox="1"/>
          <p:nvPr/>
        </p:nvSpPr>
        <p:spPr>
          <a:xfrm>
            <a:off x="365004" y="4432802"/>
            <a:ext cx="33309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Korai halálozási rizikó (YPLL):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dirty="0"/>
              <a:t>IIM (1102,8 év/1000 fő)</a:t>
            </a:r>
          </a:p>
          <a:p>
            <a:endParaRPr lang="hu-HU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9E6DDFED-66E9-7E93-8904-3395DBBC23E2}"/>
              </a:ext>
            </a:extLst>
          </p:cNvPr>
          <p:cNvSpPr txBox="1"/>
          <p:nvPr/>
        </p:nvSpPr>
        <p:spPr>
          <a:xfrm>
            <a:off x="8770262" y="1719873"/>
            <a:ext cx="2959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RIZIKÓSTRATIFIKÁCIÓ</a:t>
            </a:r>
          </a:p>
        </p:txBody>
      </p:sp>
      <p:sp>
        <p:nvSpPr>
          <p:cNvPr id="47" name="Téglalap: lekerekített 46">
            <a:extLst>
              <a:ext uri="{FF2B5EF4-FFF2-40B4-BE49-F238E27FC236}">
                <a16:creationId xmlns:a16="http://schemas.microsoft.com/office/drawing/2014/main" id="{CEF54504-1905-FB4D-1885-3C6B15F268DA}"/>
              </a:ext>
            </a:extLst>
          </p:cNvPr>
          <p:cNvSpPr/>
          <p:nvPr/>
        </p:nvSpPr>
        <p:spPr>
          <a:xfrm>
            <a:off x="322131" y="1515046"/>
            <a:ext cx="3428712" cy="1043424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69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2" grpId="0" animBg="1"/>
      <p:bldP spid="33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967980-F216-6CCC-0571-239ED6C7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Köszönetnyilvánítás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579D4C1-7520-EEE9-F942-C6B33DD0ADED}"/>
              </a:ext>
            </a:extLst>
          </p:cNvPr>
          <p:cNvSpPr txBox="1"/>
          <p:nvPr/>
        </p:nvSpPr>
        <p:spPr>
          <a:xfrm>
            <a:off x="1261353" y="1909124"/>
            <a:ext cx="10008141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dirty="0"/>
              <a:t>Balázs Tamás</a:t>
            </a:r>
          </a:p>
          <a:p>
            <a:r>
              <a:rPr lang="hu-HU" dirty="0"/>
              <a:t>	</a:t>
            </a:r>
            <a:r>
              <a:rPr lang="hu-HU" sz="1600" i="1" dirty="0" err="1"/>
              <a:t>Healthware</a:t>
            </a:r>
            <a:r>
              <a:rPr lang="hu-HU" sz="1600" i="1" dirty="0"/>
              <a:t> Tanácsadó Kft.</a:t>
            </a:r>
          </a:p>
          <a:p>
            <a:pPr>
              <a:spcBef>
                <a:spcPts val="600"/>
              </a:spcBef>
            </a:pPr>
            <a:r>
              <a:rPr lang="hu-HU" b="1" dirty="0"/>
              <a:t>Dr. </a:t>
            </a:r>
            <a:r>
              <a:rPr lang="hu-HU" b="1" dirty="0" err="1"/>
              <a:t>Dorgó</a:t>
            </a:r>
            <a:r>
              <a:rPr lang="hu-HU" b="1" dirty="0"/>
              <a:t> András Miklós</a:t>
            </a:r>
          </a:p>
          <a:p>
            <a:r>
              <a:rPr lang="hu-HU" dirty="0"/>
              <a:t>	</a:t>
            </a:r>
            <a:r>
              <a:rPr lang="hu-HU" sz="1600" i="1" dirty="0"/>
              <a:t>Semmelweis Egyetem, Reumatológiai és Immunológiai Klinika</a:t>
            </a:r>
            <a:endParaRPr lang="hu-HU" i="1" dirty="0"/>
          </a:p>
          <a:p>
            <a:pPr>
              <a:spcBef>
                <a:spcPts val="600"/>
              </a:spcBef>
            </a:pPr>
            <a:r>
              <a:rPr lang="hu-HU" b="1" dirty="0"/>
              <a:t>Dr. </a:t>
            </a:r>
            <a:r>
              <a:rPr lang="hu-HU" b="1" dirty="0" err="1"/>
              <a:t>Gunkl</a:t>
            </a:r>
            <a:r>
              <a:rPr lang="hu-HU" b="1" dirty="0"/>
              <a:t>-Tóth Lilla </a:t>
            </a:r>
          </a:p>
          <a:p>
            <a:r>
              <a:rPr lang="hu-HU" sz="1800" dirty="0"/>
              <a:t>	</a:t>
            </a:r>
            <a:r>
              <a:rPr lang="hu-HU" sz="1600" i="1" dirty="0"/>
              <a:t>Semmelweis Egyetem, Reumatológiai és Immunológiai Klinika</a:t>
            </a:r>
            <a:endParaRPr lang="hu-HU" sz="1800" i="1" dirty="0"/>
          </a:p>
          <a:p>
            <a:pPr>
              <a:spcBef>
                <a:spcPts val="600"/>
              </a:spcBef>
            </a:pPr>
            <a:r>
              <a:rPr lang="hu-HU" b="1" dirty="0"/>
              <a:t>Molnár Annamária</a:t>
            </a:r>
            <a:r>
              <a:rPr lang="hu-HU" sz="1800" b="1" dirty="0"/>
              <a:t> </a:t>
            </a:r>
          </a:p>
          <a:p>
            <a:r>
              <a:rPr lang="hu-HU" dirty="0"/>
              <a:t>	</a:t>
            </a:r>
            <a:r>
              <a:rPr lang="hu-HU" sz="1600" i="1" dirty="0" err="1"/>
              <a:t>Healthware</a:t>
            </a:r>
            <a:r>
              <a:rPr lang="hu-HU" sz="1600" i="1" dirty="0"/>
              <a:t> Tanácsadó Kft.</a:t>
            </a:r>
          </a:p>
          <a:p>
            <a:pPr>
              <a:spcBef>
                <a:spcPts val="600"/>
              </a:spcBef>
            </a:pPr>
            <a:r>
              <a:rPr lang="hu-HU" b="1" dirty="0"/>
              <a:t>Dr. Bacskai Miklós</a:t>
            </a:r>
          </a:p>
          <a:p>
            <a:r>
              <a:rPr lang="hu-HU" dirty="0"/>
              <a:t>	</a:t>
            </a:r>
            <a:r>
              <a:rPr lang="hu-HU" sz="1600" i="1" dirty="0" err="1"/>
              <a:t>Healthware</a:t>
            </a:r>
            <a:r>
              <a:rPr lang="hu-HU" sz="1600" i="1" dirty="0"/>
              <a:t> Tanácsadó Kft.</a:t>
            </a:r>
          </a:p>
          <a:p>
            <a:pPr>
              <a:spcBef>
                <a:spcPts val="600"/>
              </a:spcBef>
            </a:pPr>
            <a:r>
              <a:rPr lang="hu-HU" b="1" dirty="0"/>
              <a:t>Prof. Dr. </a:t>
            </a:r>
            <a:r>
              <a:rPr lang="hu-HU" sz="1800" b="1" dirty="0"/>
              <a:t>Nagy György</a:t>
            </a:r>
          </a:p>
          <a:p>
            <a:r>
              <a:rPr lang="hu-HU" dirty="0"/>
              <a:t>	 </a:t>
            </a:r>
            <a:r>
              <a:rPr lang="hu-HU" sz="1600" i="1" dirty="0"/>
              <a:t>Semmelweis Egyetem, Reumatológiai és Immunológiai Klinika</a:t>
            </a:r>
            <a:endParaRPr lang="hu-HU" i="1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0517980-0669-51BE-8C78-5BFD90321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358" y="252591"/>
            <a:ext cx="4427589" cy="1547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26BC027-A66B-C862-011A-8FCD61DA5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389" y="1799906"/>
            <a:ext cx="2214992" cy="79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60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sz="quarter" idx="12"/>
          </p:nvPr>
        </p:nvSpPr>
        <p:spPr>
          <a:xfrm>
            <a:off x="1524000" y="2713394"/>
            <a:ext cx="9144000" cy="1123815"/>
          </a:xfrm>
        </p:spPr>
        <p:txBody>
          <a:bodyPr/>
          <a:lstStyle/>
          <a:p>
            <a:r>
              <a:rPr lang="hu-HU" dirty="0"/>
              <a:t>Köszönöm a figyelmet!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1617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Semmelweis Egyetem">
      <a:dk1>
        <a:srgbClr val="242F62"/>
      </a:dk1>
      <a:lt1>
        <a:sysClr val="window" lastClr="FFFFFF"/>
      </a:lt1>
      <a:dk2>
        <a:srgbClr val="242F62"/>
      </a:dk2>
      <a:lt2>
        <a:srgbClr val="E3D496"/>
      </a:lt2>
      <a:accent1>
        <a:srgbClr val="B3A16E"/>
      </a:accent1>
      <a:accent2>
        <a:srgbClr val="E3D496"/>
      </a:accent2>
      <a:accent3>
        <a:srgbClr val="B3A16E"/>
      </a:accent3>
      <a:accent4>
        <a:srgbClr val="E3D496"/>
      </a:accent4>
      <a:accent5>
        <a:srgbClr val="B3A16E"/>
      </a:accent5>
      <a:accent6>
        <a:srgbClr val="E3D496"/>
      </a:accent6>
      <a:hlink>
        <a:srgbClr val="B3A16E"/>
      </a:hlink>
      <a:folHlink>
        <a:srgbClr val="B3A16E"/>
      </a:folHlink>
    </a:clrScheme>
    <a:fontScheme name="Long reformation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1" id="{DDB0DDBD-6287-4501-BD40-D641BDBF5C6F}" vid="{15285A77-5A02-4D46-8F1F-1AC551FF6B67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10d07f-5d40-401e-a085-134b37d73345" xsi:nil="true"/>
    <lcf76f155ced4ddcb4097134ff3c332f xmlns="bf3666b8-5d2f-405e-af25-a2bf6aaec6b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BC8FB2901348488F31A2FBF79BBD65" ma:contentTypeVersion="13" ma:contentTypeDescription="Create a new document." ma:contentTypeScope="" ma:versionID="0ed23b941fca0ba377071147e67e9448">
  <xsd:schema xmlns:xsd="http://www.w3.org/2001/XMLSchema" xmlns:xs="http://www.w3.org/2001/XMLSchema" xmlns:p="http://schemas.microsoft.com/office/2006/metadata/properties" xmlns:ns2="af10d07f-5d40-401e-a085-134b37d73345" xmlns:ns3="bf3666b8-5d2f-405e-af25-a2bf6aaec6bf" targetNamespace="http://schemas.microsoft.com/office/2006/metadata/properties" ma:root="true" ma:fieldsID="0a53d44f6cbf82114461c43c9442be62" ns2:_="" ns3:_="">
    <xsd:import namespace="af10d07f-5d40-401e-a085-134b37d73345"/>
    <xsd:import namespace="bf3666b8-5d2f-405e-af25-a2bf6aaec6b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10d07f-5d40-401e-a085-134b37d7334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ff3dca0-344a-42d0-843f-ef0b4c326224}" ma:internalName="TaxCatchAll" ma:showField="CatchAllData" ma:web="af10d07f-5d40-401e-a085-134b37d733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666b8-5d2f-405e-af25-a2bf6aaec6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323a659-14ea-4466-8044-9b1bfca8b4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4B84D8-B05E-478E-8E69-CEDF8D5A23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181144-F44D-4FFF-B439-221303B38452}">
  <ds:schemaRefs>
    <ds:schemaRef ds:uri="af10d07f-5d40-401e-a085-134b37d73345"/>
    <ds:schemaRef ds:uri="bf3666b8-5d2f-405e-af25-a2bf6aaec6bf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2BF99EC-46A9-4DE0-BD07-953A2542004B}">
  <ds:schemaRefs>
    <ds:schemaRef ds:uri="af10d07f-5d40-401e-a085-134b37d73345"/>
    <ds:schemaRef ds:uri="bf3666b8-5d2f-405e-af25-a2bf6aaec6b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HUN_PPT_sablon_1108</Template>
  <TotalTime>7992</TotalTime>
  <Words>715</Words>
  <Application>Microsoft Office PowerPoint</Application>
  <PresentationFormat>Szélesvásznú</PresentationFormat>
  <Paragraphs>115</Paragraphs>
  <Slides>20</Slides>
  <Notes>18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5" baseType="lpstr">
      <vt:lpstr>Arial</vt:lpstr>
      <vt:lpstr>Calibri</vt:lpstr>
      <vt:lpstr>Montserrat</vt:lpstr>
      <vt:lpstr>Wingdings</vt:lpstr>
      <vt:lpstr>Office-téma</vt:lpstr>
      <vt:lpstr>PowerPoint-bemutató</vt:lpstr>
      <vt:lpstr>PowerPoint-bemutató</vt:lpstr>
      <vt:lpstr>PowerPoint-bemutató</vt:lpstr>
      <vt:lpstr>Célkitűzéseink</vt:lpstr>
      <vt:lpstr>PowerPoint-bemutató</vt:lpstr>
      <vt:lpstr>Kutatási elrendezés</vt:lpstr>
      <vt:lpstr>PowerPoint-bemutató</vt:lpstr>
      <vt:lpstr>Vizsgált populáció - incidens betegek</vt:lpstr>
      <vt:lpstr>PowerPoint-bemutató</vt:lpstr>
      <vt:lpstr>Mortalitás</vt:lpstr>
      <vt:lpstr>Mortalitás</vt:lpstr>
      <vt:lpstr>Mortalitás</vt:lpstr>
      <vt:lpstr>Mortalitás</vt:lpstr>
      <vt:lpstr>Mortalitás</vt:lpstr>
      <vt:lpstr>Mortalitás</vt:lpstr>
      <vt:lpstr>Cardio- és cerebrovascularis események</vt:lpstr>
      <vt:lpstr>Cox – modell</vt:lpstr>
      <vt:lpstr>Összefoglalás</vt:lpstr>
      <vt:lpstr>Köszönetnyilvánítás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</dc:title>
  <dc:creator>Pátrovics András Rodrigó</dc:creator>
  <cp:lastModifiedBy>Balázs Tamás</cp:lastModifiedBy>
  <cp:revision>5</cp:revision>
  <dcterms:created xsi:type="dcterms:W3CDTF">2021-11-08T12:50:52Z</dcterms:created>
  <dcterms:modified xsi:type="dcterms:W3CDTF">2026-10-02T14:52:09Z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0x010100D1BC8FB2901348488F31A2FBF79BBD65</vt:lpwstr>
  </property>
</Properties>
</file>