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handoutMasterIdLst>
    <p:handoutMasterId r:id="rId15"/>
  </p:handoutMasterIdLst>
  <p:sldIdLst>
    <p:sldId id="272" r:id="rId2"/>
    <p:sldId id="273" r:id="rId3"/>
    <p:sldId id="277" r:id="rId4"/>
    <p:sldId id="276" r:id="rId5"/>
    <p:sldId id="278" r:id="rId6"/>
    <p:sldId id="280" r:id="rId7"/>
    <p:sldId id="282" r:id="rId8"/>
    <p:sldId id="274" r:id="rId9"/>
    <p:sldId id="283" r:id="rId10"/>
    <p:sldId id="284" r:id="rId11"/>
    <p:sldId id="285" r:id="rId12"/>
    <p:sldId id="281" r:id="rId1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F5597"/>
    <a:srgbClr val="BF9000"/>
    <a:srgbClr val="CC3300"/>
    <a:srgbClr val="D9FBF2"/>
    <a:srgbClr val="E3E6F5"/>
    <a:srgbClr val="00CCFF"/>
    <a:srgbClr val="84F689"/>
    <a:srgbClr val="E8F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Világos stíl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45" autoAdjust="0"/>
    <p:restoredTop sz="95330" autoAdjust="0"/>
  </p:normalViewPr>
  <p:slideViewPr>
    <p:cSldViewPr snapToGrid="0">
      <p:cViewPr varScale="1">
        <p:scale>
          <a:sx n="75" d="100"/>
          <a:sy n="75" d="100"/>
        </p:scale>
        <p:origin x="1099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0A5477-3F7E-4669-877F-CAC33A174F79}" type="datetime1">
              <a:rPr lang="hu-HU" smtClean="0"/>
              <a:t>2026. 10. 01.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hu-HU"/>
              <a:t>Semmelweis Egyetem | Szervezeti egység neve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6BBF8-0AC3-4F5C-9C46-904244B91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581194"/>
      </p:ext>
    </p:extLst>
  </p:cSld>
  <p:clrMap bg1="lt1" tx1="dk1" bg2="lt2" tx2="dk2" accent1="accent1" accent2="accent2" accent3="accent3" accent4="accent4" accent5="accent5" accent6="accent6" hlink="hlink" folHlink="folHlink"/>
  <p:hf sldNum="0"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7263F-A963-4716-9E0B-336AF0E39782}" type="datetime1">
              <a:rPr lang="hu-HU" smtClean="0"/>
              <a:t>2026. 10. 01.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hu-HU"/>
              <a:t>Semmelweis Egyetem | Szervezeti egység neve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8844E-4E9E-4762-B238-A0CB0F62D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7450316"/>
      </p:ext>
    </p:extLst>
  </p:cSld>
  <p:clrMap bg1="lt1" tx1="dk1" bg2="lt2" tx2="dk2" accent1="accent1" accent2="accent2" accent3="accent3" accent4="accent4" accent5="accent5" accent6="accent6" hlink="hlink" folHlink="folHlink"/>
  <p:hf sldNum="0"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 hely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2458369"/>
            <a:ext cx="9144000" cy="395427"/>
          </a:xfrm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2"/>
                </a:solidFill>
              </a:defRPr>
            </a:lvl1pPr>
          </a:lstStyle>
          <a:p>
            <a:r>
              <a:rPr lang="hu-HU" dirty="0"/>
              <a:t>Előadás alcíme</a:t>
            </a:r>
          </a:p>
        </p:txBody>
      </p:sp>
      <p:sp>
        <p:nvSpPr>
          <p:cNvPr id="8" name="Szöveg helye 14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1346487"/>
            <a:ext cx="9144000" cy="1088842"/>
          </a:xfrm>
        </p:spPr>
        <p:txBody>
          <a:bodyPr anchor="ctr">
            <a:noAutofit/>
          </a:bodyPr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u-HU" dirty="0"/>
              <a:t>Előadás címe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3971597"/>
            <a:ext cx="9144000" cy="316208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Dr. Minta Mihály</a:t>
            </a:r>
          </a:p>
        </p:txBody>
      </p:sp>
      <p:sp>
        <p:nvSpPr>
          <p:cNvPr id="17" name="Szöveg helye 16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4375943"/>
            <a:ext cx="9144000" cy="704850"/>
          </a:xfrm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chemeClr val="bg2"/>
                </a:solidFill>
              </a:defRPr>
            </a:lvl1pPr>
          </a:lstStyle>
          <a:p>
            <a:pPr>
              <a:spcBef>
                <a:spcPts val="300"/>
              </a:spcBef>
            </a:pPr>
            <a:r>
              <a:rPr lang="hu-HU" dirty="0"/>
              <a:t>MINTA SZERVEZETI EGYSÉG NEVE, </a:t>
            </a:r>
            <a:br>
              <a:rPr lang="hu-HU" dirty="0"/>
            </a:br>
            <a:r>
              <a:rPr lang="hu-HU" dirty="0"/>
              <a:t>HOSSZÚ NÉV ESETÉN KÉT SORBA TÖRDELVE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18" y="5778500"/>
            <a:ext cx="2761364" cy="92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36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124324"/>
          </a:xfrm>
        </p:spPr>
        <p:txBody>
          <a:bodyPr/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44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808163"/>
            <a:ext cx="10515600" cy="26151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450317"/>
            <a:ext cx="10515600" cy="14996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362285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08163"/>
            <a:ext cx="5181600" cy="4141787"/>
          </a:xfrm>
        </p:spPr>
        <p:txBody>
          <a:bodyPr/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08163"/>
            <a:ext cx="5181600" cy="4141787"/>
          </a:xfrm>
        </p:spPr>
        <p:txBody>
          <a:bodyPr/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02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08163"/>
            <a:ext cx="5157787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448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808163"/>
            <a:ext cx="5183188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448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90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83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Egyenes összekötő 8"/>
          <p:cNvCxnSpPr/>
          <p:nvPr userDrawn="1"/>
        </p:nvCxnSpPr>
        <p:spPr>
          <a:xfrm>
            <a:off x="3299294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/>
          <p:cNvCxnSpPr/>
          <p:nvPr userDrawn="1"/>
        </p:nvCxnSpPr>
        <p:spPr>
          <a:xfrm>
            <a:off x="8906622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499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368301"/>
            <a:ext cx="6172200" cy="55816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08163"/>
            <a:ext cx="3932237" cy="4141787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33825" cy="1325563"/>
          </a:xfrm>
        </p:spPr>
        <p:txBody>
          <a:bodyPr/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454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5268" y="0"/>
            <a:ext cx="6876732" cy="6134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Kép beszúrásához kattintson az ikonra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08163"/>
            <a:ext cx="3932237" cy="4141787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33825" cy="1325563"/>
          </a:xfrm>
        </p:spPr>
        <p:txBody>
          <a:bodyPr/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94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124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3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04287" y="368301"/>
            <a:ext cx="2447926" cy="558165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8302"/>
            <a:ext cx="7734300" cy="55816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849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ródia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 helye 14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2386148"/>
            <a:ext cx="9144000" cy="1123815"/>
          </a:xfrm>
        </p:spPr>
        <p:txBody>
          <a:bodyPr anchor="ctr">
            <a:noAutofit/>
          </a:bodyPr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u-HU" dirty="0"/>
              <a:t>Köszönöm a figyelmet!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3683866"/>
            <a:ext cx="9144000" cy="316208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</a:lstStyle>
          <a:p>
            <a:r>
              <a:rPr lang="hu-HU" dirty="0"/>
              <a:t>Dr. Minta Mihály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18" y="5778500"/>
            <a:ext cx="2761364" cy="92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85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410"/>
            <a:ext cx="10515600" cy="4123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  <p:cxnSp>
        <p:nvCxnSpPr>
          <p:cNvPr id="11" name="Egyenes összekötő 10"/>
          <p:cNvCxnSpPr/>
          <p:nvPr userDrawn="1"/>
        </p:nvCxnSpPr>
        <p:spPr>
          <a:xfrm>
            <a:off x="3012564" y="6269355"/>
            <a:ext cx="1" cy="45148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zöveg helye 4"/>
          <p:cNvSpPr txBox="1">
            <a:spLocks/>
          </p:cNvSpPr>
          <p:nvPr userDrawn="1"/>
        </p:nvSpPr>
        <p:spPr>
          <a:xfrm>
            <a:off x="3012564" y="6163978"/>
            <a:ext cx="6173121" cy="6810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sz="1200" b="1" dirty="0">
              <a:solidFill>
                <a:schemeClr val="bg2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>
          <a:xfrm>
            <a:off x="-4128" y="6145282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Egyenes összekötő 15"/>
          <p:cNvCxnSpPr/>
          <p:nvPr userDrawn="1"/>
        </p:nvCxnSpPr>
        <p:spPr>
          <a:xfrm>
            <a:off x="3299294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gyenes összekötő 19"/>
          <p:cNvCxnSpPr/>
          <p:nvPr userDrawn="1"/>
        </p:nvCxnSpPr>
        <p:spPr>
          <a:xfrm>
            <a:off x="8906622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zöveg helye 4"/>
          <p:cNvSpPr txBox="1">
            <a:spLocks/>
          </p:cNvSpPr>
          <p:nvPr userDrawn="1"/>
        </p:nvSpPr>
        <p:spPr>
          <a:xfrm>
            <a:off x="3283585" y="6134735"/>
            <a:ext cx="5616575" cy="72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Trebuchet MS" panose="020B0603020202020204" pitchFamily="34" charset="0"/>
              </a:rPr>
              <a:t>SE Reumatológiai és Immunológiai Klinika</a:t>
            </a:r>
          </a:p>
        </p:txBody>
      </p:sp>
      <p:sp>
        <p:nvSpPr>
          <p:cNvPr id="13" name="Szöveg helye 6"/>
          <p:cNvSpPr txBox="1">
            <a:spLocks/>
          </p:cNvSpPr>
          <p:nvPr userDrawn="1"/>
        </p:nvSpPr>
        <p:spPr>
          <a:xfrm>
            <a:off x="8904288" y="6134735"/>
            <a:ext cx="3287712" cy="720000"/>
          </a:xfrm>
          <a:prstGeom prst="rect">
            <a:avLst/>
          </a:prstGeom>
        </p:spPr>
        <p:txBody>
          <a:bodyPr numCol="1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Trebuchet MS" panose="020B0603020202020204" pitchFamily="34" charset="0"/>
              </a:rPr>
              <a:t>Dr. Dorgó András Miklós</a:t>
            </a:r>
          </a:p>
          <a:p>
            <a:r>
              <a:rPr lang="hu-HU" dirty="0">
                <a:latin typeface="Trebuchet MS" panose="020B0603020202020204" pitchFamily="34" charset="0"/>
              </a:rPr>
              <a:t>PhD-hallgató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C9EC460-93F5-724A-BCBE-F8C42248F0C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68" y="6057161"/>
            <a:ext cx="2543844" cy="84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3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071" userDrawn="1">
          <p15:clr>
            <a:srgbClr val="F26B43"/>
          </p15:clr>
        </p15:guide>
        <p15:guide id="4" pos="5609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orient="horz" pos="1071" userDrawn="1">
          <p15:clr>
            <a:srgbClr val="F26B43"/>
          </p15:clr>
        </p15:guide>
        <p15:guide id="7" pos="347" userDrawn="1">
          <p15:clr>
            <a:srgbClr val="F26B43"/>
          </p15:clr>
        </p15:guide>
        <p15:guide id="8" orient="horz" pos="232" userDrawn="1">
          <p15:clr>
            <a:srgbClr val="F26B43"/>
          </p15:clr>
        </p15:guide>
        <p15:guide id="9" pos="7151" userDrawn="1">
          <p15:clr>
            <a:srgbClr val="F26B43"/>
          </p15:clr>
        </p15:guide>
        <p15:guide id="10" pos="529" userDrawn="1">
          <p15:clr>
            <a:srgbClr val="F26B43"/>
          </p15:clr>
        </p15:guide>
        <p15:guide id="11" orient="horz" pos="11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3"/>
          </p:nvPr>
        </p:nvSpPr>
        <p:spPr>
          <a:xfrm>
            <a:off x="1524000" y="2519329"/>
            <a:ext cx="9144000" cy="395427"/>
          </a:xfrm>
        </p:spPr>
        <p:txBody>
          <a:bodyPr/>
          <a:lstStyle/>
          <a:p>
            <a:r>
              <a:rPr lang="hu-HU" sz="2800" dirty="0"/>
              <a:t>Országos </a:t>
            </a:r>
            <a:r>
              <a:rPr lang="hu-HU" sz="2800" dirty="0" err="1"/>
              <a:t>kohorszvizsgálat</a:t>
            </a:r>
            <a:endParaRPr lang="en-GB" sz="2800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hu-HU" sz="4000" dirty="0"/>
              <a:t>Nehezen kezelhető </a:t>
            </a:r>
            <a:r>
              <a:rPr lang="hu-HU" sz="4000" dirty="0" err="1"/>
              <a:t>rheumatoid</a:t>
            </a:r>
            <a:r>
              <a:rPr lang="hu-HU" sz="4000" dirty="0"/>
              <a:t> arthritis gyakorisága és jellemzői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b="1" dirty="0"/>
              <a:t>Dr. Dorgó András Miklós</a:t>
            </a:r>
            <a:r>
              <a:rPr lang="hu-HU" b="1" baseline="30000" dirty="0"/>
              <a:t>1</a:t>
            </a:r>
          </a:p>
          <a:p>
            <a:r>
              <a:rPr lang="hu-HU" dirty="0"/>
              <a:t>Dr. </a:t>
            </a:r>
            <a:r>
              <a:rPr lang="hu-HU" dirty="0" err="1"/>
              <a:t>Gunkl</a:t>
            </a:r>
            <a:r>
              <a:rPr lang="hu-HU" dirty="0"/>
              <a:t>-Tóth Lilla</a:t>
            </a:r>
            <a:r>
              <a:rPr lang="hu-HU" baseline="30000" dirty="0"/>
              <a:t>1,2</a:t>
            </a:r>
            <a:r>
              <a:rPr lang="hu-HU" dirty="0"/>
              <a:t>, Dr. Horváth Beáta</a:t>
            </a:r>
            <a:r>
              <a:rPr lang="hu-HU" baseline="30000" dirty="0"/>
              <a:t>1</a:t>
            </a:r>
            <a:r>
              <a:rPr lang="hu-HU" dirty="0"/>
              <a:t>, </a:t>
            </a:r>
            <a:r>
              <a:rPr lang="hu-HU" dirty="0" err="1"/>
              <a:t>Oszlánczi</a:t>
            </a:r>
            <a:r>
              <a:rPr lang="hu-HU" dirty="0"/>
              <a:t> Orsolya</a:t>
            </a:r>
            <a:r>
              <a:rPr lang="hu-HU" baseline="30000" dirty="0"/>
              <a:t>3</a:t>
            </a:r>
            <a:r>
              <a:rPr lang="hu-HU" dirty="0"/>
              <a:t>, </a:t>
            </a:r>
            <a:r>
              <a:rPr lang="hu-HU" dirty="0" err="1"/>
              <a:t>Dede</a:t>
            </a:r>
            <a:r>
              <a:rPr lang="hu-HU" dirty="0"/>
              <a:t> Károly</a:t>
            </a:r>
            <a:r>
              <a:rPr lang="hu-HU" baseline="30000" dirty="0"/>
              <a:t>3</a:t>
            </a:r>
            <a:r>
              <a:rPr lang="hu-HU" dirty="0"/>
              <a:t>, Balázs Tamás</a:t>
            </a:r>
            <a:r>
              <a:rPr lang="hu-HU" baseline="30000" dirty="0"/>
              <a:t>3</a:t>
            </a:r>
            <a:r>
              <a:rPr lang="hu-HU" dirty="0"/>
              <a:t>, Dr. Bacskai Miklós</a:t>
            </a:r>
            <a:r>
              <a:rPr lang="hu-HU" baseline="30000" dirty="0"/>
              <a:t>3</a:t>
            </a:r>
            <a:r>
              <a:rPr lang="hu-HU" dirty="0"/>
              <a:t>, Prof. Dr. Nagy György</a:t>
            </a:r>
            <a:r>
              <a:rPr lang="hu-HU" baseline="30000" dirty="0"/>
              <a:t>1</a:t>
            </a:r>
            <a:endParaRPr lang="en-GB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1"/>
          </p:nvPr>
        </p:nvSpPr>
        <p:spPr>
          <a:xfrm>
            <a:off x="1524000" y="4806948"/>
            <a:ext cx="9144000" cy="70485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hu-HU" baseline="30000" dirty="0"/>
              <a:t>1</a:t>
            </a:r>
            <a:r>
              <a:rPr lang="hu-HU" dirty="0"/>
              <a:t>Semmelweis Egyetem </a:t>
            </a:r>
            <a:r>
              <a:rPr lang="hu-HU" baseline="30000" dirty="0"/>
              <a:t>2</a:t>
            </a:r>
            <a:r>
              <a:rPr lang="hu-HU" dirty="0"/>
              <a:t>Pécsi Tudományegyetem </a:t>
            </a:r>
            <a:r>
              <a:rPr lang="hu-HU" baseline="30000" dirty="0"/>
              <a:t>3</a:t>
            </a:r>
            <a:r>
              <a:rPr lang="hu-HU" dirty="0"/>
              <a:t>Healthware Tanácsadó Kft.</a:t>
            </a:r>
          </a:p>
          <a:p>
            <a:pPr>
              <a:spcBef>
                <a:spcPts val="300"/>
              </a:spcBef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85670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: lekerekített 3">
            <a:extLst>
              <a:ext uri="{FF2B5EF4-FFF2-40B4-BE49-F238E27FC236}">
                <a16:creationId xmlns:a16="http://schemas.microsoft.com/office/drawing/2014/main" id="{06494DDD-B359-C54A-5FC0-965348A14B66}"/>
              </a:ext>
            </a:extLst>
          </p:cNvPr>
          <p:cNvSpPr/>
          <p:nvPr/>
        </p:nvSpPr>
        <p:spPr>
          <a:xfrm>
            <a:off x="323539" y="1747520"/>
            <a:ext cx="2831690" cy="3936836"/>
          </a:xfrm>
          <a:prstGeom prst="roundRect">
            <a:avLst/>
          </a:prstGeom>
          <a:solidFill>
            <a:srgbClr val="E3E6F5"/>
          </a:solidFill>
          <a:ln w="5715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1600" i="1" dirty="0"/>
              <a:t>EULAR-ajánlás szerinti kezelés során:</a:t>
            </a:r>
          </a:p>
          <a:p>
            <a:pPr algn="ctr"/>
            <a:endParaRPr lang="hu-HU" i="1" dirty="0"/>
          </a:p>
          <a:p>
            <a:pPr algn="ctr"/>
            <a:r>
              <a:rPr lang="en-GB" b="1" dirty="0">
                <a:solidFill>
                  <a:srgbClr val="C00000"/>
                </a:solidFill>
              </a:rPr>
              <a:t>≥</a:t>
            </a:r>
            <a:r>
              <a:rPr lang="hu-HU" b="1" dirty="0">
                <a:solidFill>
                  <a:srgbClr val="C00000"/>
                </a:solidFill>
              </a:rPr>
              <a:t> 2 eltérő mechanizmusú b/tsDMARD sikertelensége</a:t>
            </a:r>
          </a:p>
          <a:p>
            <a:pPr algn="ctr"/>
            <a:endParaRPr lang="hu-HU" b="1" dirty="0"/>
          </a:p>
          <a:p>
            <a:pPr algn="ctr"/>
            <a:r>
              <a:rPr lang="hu-HU" sz="1600" dirty="0"/>
              <a:t>(sikertelen </a:t>
            </a:r>
            <a:r>
              <a:rPr lang="hu-HU" sz="1600" dirty="0" err="1"/>
              <a:t>csDMARD</a:t>
            </a:r>
            <a:r>
              <a:rPr lang="hu-HU" sz="1600" dirty="0"/>
              <a:t>-kezelést követően)</a:t>
            </a:r>
            <a:endParaRPr lang="en-GB" sz="1600" dirty="0"/>
          </a:p>
        </p:txBody>
      </p:sp>
      <p:sp>
        <p:nvSpPr>
          <p:cNvPr id="5" name="Téglalap: lekerekített 4">
            <a:extLst>
              <a:ext uri="{FF2B5EF4-FFF2-40B4-BE49-F238E27FC236}">
                <a16:creationId xmlns:a16="http://schemas.microsoft.com/office/drawing/2014/main" id="{17E3D004-564F-60B6-DADD-961C5D99B47E}"/>
              </a:ext>
            </a:extLst>
          </p:cNvPr>
          <p:cNvSpPr/>
          <p:nvPr/>
        </p:nvSpPr>
        <p:spPr>
          <a:xfrm>
            <a:off x="3287637" y="1747520"/>
            <a:ext cx="5923932" cy="927313"/>
          </a:xfrm>
          <a:prstGeom prst="roundRect">
            <a:avLst/>
          </a:prstGeom>
          <a:solidFill>
            <a:srgbClr val="E3E6F5"/>
          </a:solidFill>
          <a:ln w="5715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rgbClr val="C00000"/>
                </a:solidFill>
              </a:rPr>
              <a:t>Aktív/progresszív betegségre </a:t>
            </a:r>
            <a:r>
              <a:rPr lang="hu-HU" dirty="0">
                <a:solidFill>
                  <a:srgbClr val="C00000"/>
                </a:solidFill>
              </a:rPr>
              <a:t>utaló jelek</a:t>
            </a:r>
          </a:p>
          <a:p>
            <a:pPr algn="ctr"/>
            <a:r>
              <a:rPr lang="hu-HU" sz="1600" i="1" dirty="0"/>
              <a:t>(</a:t>
            </a:r>
            <a:r>
              <a:rPr lang="en-GB" sz="1600" i="1" dirty="0"/>
              <a:t>≥</a:t>
            </a:r>
            <a:r>
              <a:rPr lang="hu-HU" sz="1600" i="1" dirty="0"/>
              <a:t> 1 az alábbiak közül)</a:t>
            </a:r>
            <a:endParaRPr lang="en-GB" sz="1600" i="1" dirty="0"/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7F504BEE-E2C6-3519-F1C0-E9B6F1A42E19}"/>
              </a:ext>
            </a:extLst>
          </p:cNvPr>
          <p:cNvSpPr/>
          <p:nvPr/>
        </p:nvSpPr>
        <p:spPr>
          <a:xfrm>
            <a:off x="3287641" y="2752091"/>
            <a:ext cx="5923932" cy="560076"/>
          </a:xfrm>
          <a:prstGeom prst="round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Legalább mérsékelt betegségaktivitás</a:t>
            </a:r>
          </a:p>
          <a:p>
            <a:pPr algn="ctr"/>
            <a:r>
              <a:rPr lang="hu-HU" sz="1400" dirty="0"/>
              <a:t>(pl. DAS2</a:t>
            </a:r>
            <a:r>
              <a:rPr lang="en-GB" sz="1400" dirty="0"/>
              <a:t>8–</a:t>
            </a:r>
            <a:r>
              <a:rPr lang="hu-HU" sz="1400" dirty="0" err="1"/>
              <a:t>We</a:t>
            </a:r>
            <a:r>
              <a:rPr lang="hu-HU" sz="1400" dirty="0"/>
              <a:t> &gt; 3,2 vagy</a:t>
            </a:r>
            <a:r>
              <a:rPr lang="hu-HU" sz="1400" i="1" dirty="0"/>
              <a:t> </a:t>
            </a:r>
            <a:r>
              <a:rPr lang="hu-HU" sz="1400" dirty="0"/>
              <a:t>CDAI &gt; 10)</a:t>
            </a:r>
            <a:endParaRPr lang="en-GB" sz="1400" dirty="0"/>
          </a:p>
        </p:txBody>
      </p:sp>
      <p:sp>
        <p:nvSpPr>
          <p:cNvPr id="7" name="Téglalap: lekerekített 6">
            <a:extLst>
              <a:ext uri="{FF2B5EF4-FFF2-40B4-BE49-F238E27FC236}">
                <a16:creationId xmlns:a16="http://schemas.microsoft.com/office/drawing/2014/main" id="{6D765F8D-ABB0-A605-A457-9F737406BB65}"/>
              </a:ext>
            </a:extLst>
          </p:cNvPr>
          <p:cNvSpPr/>
          <p:nvPr/>
        </p:nvSpPr>
        <p:spPr>
          <a:xfrm>
            <a:off x="3287639" y="3312166"/>
            <a:ext cx="5923934" cy="618451"/>
          </a:xfrm>
          <a:prstGeom prst="round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Aktív betegségre utaló jelek </a:t>
            </a:r>
            <a:r>
              <a:rPr lang="hu-HU" sz="1400" dirty="0"/>
              <a:t>(pl. akutfázis-fehérjék, képalkotók)</a:t>
            </a:r>
            <a:r>
              <a:rPr lang="hu-HU" dirty="0"/>
              <a:t> és/vagy tünetek </a:t>
            </a:r>
            <a:r>
              <a:rPr lang="hu-HU" sz="1400" dirty="0"/>
              <a:t>(ízületi vagy egyéb)</a:t>
            </a:r>
            <a:endParaRPr lang="en-GB" sz="1600" dirty="0"/>
          </a:p>
        </p:txBody>
      </p:sp>
      <p:sp>
        <p:nvSpPr>
          <p:cNvPr id="8" name="Téglalap: lekerekített 7">
            <a:extLst>
              <a:ext uri="{FF2B5EF4-FFF2-40B4-BE49-F238E27FC236}">
                <a16:creationId xmlns:a16="http://schemas.microsoft.com/office/drawing/2014/main" id="{AFCDC9B5-0BBC-BE06-A5DF-84699B55736A}"/>
              </a:ext>
            </a:extLst>
          </p:cNvPr>
          <p:cNvSpPr/>
          <p:nvPr/>
        </p:nvSpPr>
        <p:spPr>
          <a:xfrm>
            <a:off x="3288426" y="3930617"/>
            <a:ext cx="5923931" cy="598785"/>
          </a:xfrm>
          <a:prstGeom prst="round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GC-kezelés mérséklésének sikertelensége</a:t>
            </a:r>
          </a:p>
          <a:p>
            <a:pPr algn="ctr"/>
            <a:r>
              <a:rPr lang="hu-HU" sz="1400" dirty="0"/>
              <a:t>(7,5 mg/nap </a:t>
            </a:r>
            <a:r>
              <a:rPr lang="hu-HU" sz="1400" dirty="0" err="1"/>
              <a:t>prednizonekvivalens</a:t>
            </a:r>
            <a:r>
              <a:rPr lang="hu-HU" sz="1400" dirty="0"/>
              <a:t> dózis alá)</a:t>
            </a:r>
            <a:r>
              <a:rPr lang="hu-HU" dirty="0"/>
              <a:t> </a:t>
            </a:r>
            <a:endParaRPr lang="en-GB" sz="1400" dirty="0"/>
          </a:p>
        </p:txBody>
      </p:sp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D10DA32A-D139-43ED-AED3-5E1DC0CF8D77}"/>
              </a:ext>
            </a:extLst>
          </p:cNvPr>
          <p:cNvSpPr/>
          <p:nvPr/>
        </p:nvSpPr>
        <p:spPr>
          <a:xfrm>
            <a:off x="3297797" y="4529402"/>
            <a:ext cx="5919014" cy="577781"/>
          </a:xfrm>
          <a:prstGeom prst="round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Gyors radiológiai progresszió</a:t>
            </a:r>
          </a:p>
          <a:p>
            <a:pPr algn="ctr"/>
            <a:r>
              <a:rPr lang="hu-HU" sz="1400" dirty="0"/>
              <a:t>(± aktív betegség jelei)</a:t>
            </a:r>
            <a:endParaRPr lang="en-GB" sz="1400" dirty="0"/>
          </a:p>
        </p:txBody>
      </p:sp>
      <p:sp>
        <p:nvSpPr>
          <p:cNvPr id="10" name="Téglalap: lekerekített 9">
            <a:extLst>
              <a:ext uri="{FF2B5EF4-FFF2-40B4-BE49-F238E27FC236}">
                <a16:creationId xmlns:a16="http://schemas.microsoft.com/office/drawing/2014/main" id="{25FE9EF3-B218-FB2F-398C-5B87191DBA57}"/>
              </a:ext>
            </a:extLst>
          </p:cNvPr>
          <p:cNvSpPr/>
          <p:nvPr/>
        </p:nvSpPr>
        <p:spPr>
          <a:xfrm>
            <a:off x="3297797" y="5107183"/>
            <a:ext cx="5919013" cy="577173"/>
          </a:xfrm>
          <a:prstGeom prst="round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Egyéb életminőség-csökkenést okozó tünetek</a:t>
            </a:r>
          </a:p>
          <a:p>
            <a:pPr algn="ctr"/>
            <a:r>
              <a:rPr lang="hu-HU" sz="1400" dirty="0"/>
              <a:t>(a fenti kritériumok hiányában)</a:t>
            </a:r>
            <a:endParaRPr lang="en-GB" sz="1400" dirty="0"/>
          </a:p>
        </p:txBody>
      </p:sp>
      <p:sp>
        <p:nvSpPr>
          <p:cNvPr id="11" name="Téglalap: lekerekített 10">
            <a:extLst>
              <a:ext uri="{FF2B5EF4-FFF2-40B4-BE49-F238E27FC236}">
                <a16:creationId xmlns:a16="http://schemas.microsoft.com/office/drawing/2014/main" id="{0DAFE161-5E38-A50F-5329-9E5570BF53F3}"/>
              </a:ext>
            </a:extLst>
          </p:cNvPr>
          <p:cNvSpPr/>
          <p:nvPr/>
        </p:nvSpPr>
        <p:spPr>
          <a:xfrm>
            <a:off x="9345555" y="1747520"/>
            <a:ext cx="2521982" cy="3936836"/>
          </a:xfrm>
          <a:prstGeom prst="roundRect">
            <a:avLst/>
          </a:prstGeom>
          <a:solidFill>
            <a:srgbClr val="E3E6F5"/>
          </a:solidFill>
          <a:ln w="5715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A</a:t>
            </a:r>
          </a:p>
          <a:p>
            <a:pPr algn="ctr"/>
            <a:r>
              <a:rPr lang="hu-HU" dirty="0">
                <a:solidFill>
                  <a:srgbClr val="C00000"/>
                </a:solidFill>
              </a:rPr>
              <a:t>reumatológus és/vagy beteg </a:t>
            </a:r>
            <a:r>
              <a:rPr lang="hu-HU" b="1" dirty="0">
                <a:solidFill>
                  <a:srgbClr val="C00000"/>
                </a:solidFill>
              </a:rPr>
              <a:t>problémásnak tartja </a:t>
            </a:r>
            <a:r>
              <a:rPr lang="hu-HU" dirty="0"/>
              <a:t>a betegségkontrollt</a:t>
            </a:r>
            <a:endParaRPr lang="en-GB" dirty="0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1FFA3803-BE01-96B1-394F-EC184DF5DA4F}"/>
              </a:ext>
            </a:extLst>
          </p:cNvPr>
          <p:cNvSpPr txBox="1"/>
          <p:nvPr/>
        </p:nvSpPr>
        <p:spPr>
          <a:xfrm>
            <a:off x="8371840" y="5754838"/>
            <a:ext cx="37121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00" dirty="0"/>
              <a:t>Nagy </a:t>
            </a:r>
            <a:r>
              <a:rPr lang="hu-HU" sz="1400" dirty="0" err="1"/>
              <a:t>Gy</a:t>
            </a:r>
            <a:r>
              <a:rPr lang="hu-HU" sz="1400" dirty="0"/>
              <a:t> </a:t>
            </a:r>
            <a:r>
              <a:rPr lang="hu-HU" sz="1400" dirty="0" err="1"/>
              <a:t>et</a:t>
            </a:r>
            <a:r>
              <a:rPr lang="hu-HU" sz="1400" dirty="0"/>
              <a:t> </a:t>
            </a:r>
            <a:r>
              <a:rPr lang="hu-HU" sz="1400" dirty="0" err="1"/>
              <a:t>al</a:t>
            </a:r>
            <a:r>
              <a:rPr lang="hu-HU" sz="1400" dirty="0"/>
              <a:t>. </a:t>
            </a:r>
            <a:r>
              <a:rPr lang="hu-HU" sz="1400" i="1" dirty="0"/>
              <a:t>Ann </a:t>
            </a:r>
            <a:r>
              <a:rPr lang="hu-HU" sz="1400" i="1" dirty="0" err="1"/>
              <a:t>Rheum</a:t>
            </a:r>
            <a:r>
              <a:rPr lang="hu-HU" sz="1400" i="1" dirty="0"/>
              <a:t> </a:t>
            </a:r>
            <a:r>
              <a:rPr lang="hu-HU" sz="1400" i="1" dirty="0" err="1"/>
              <a:t>Dis</a:t>
            </a:r>
            <a:r>
              <a:rPr lang="hu-HU" sz="1400" dirty="0"/>
              <a:t> 2020 alapján</a:t>
            </a:r>
          </a:p>
        </p:txBody>
      </p:sp>
      <p:sp>
        <p:nvSpPr>
          <p:cNvPr id="15" name="Cím 1">
            <a:extLst>
              <a:ext uri="{FF2B5EF4-FFF2-40B4-BE49-F238E27FC236}">
                <a16:creationId xmlns:a16="http://schemas.microsoft.com/office/drawing/2014/main" id="{D8214568-6AF8-C1B4-ECE6-A1F481E04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64"/>
            <a:ext cx="10515600" cy="698472"/>
          </a:xfrm>
        </p:spPr>
        <p:txBody>
          <a:bodyPr>
            <a:normAutofit fontScale="90000"/>
          </a:bodyPr>
          <a:lstStyle/>
          <a:p>
            <a:pPr algn="ctr"/>
            <a:r>
              <a:rPr lang="hu-HU" cap="small" dirty="0"/>
              <a:t>Nehezen kezelhető </a:t>
            </a:r>
            <a:r>
              <a:rPr lang="hu-HU" cap="small" dirty="0" err="1"/>
              <a:t>rheumatoid</a:t>
            </a:r>
            <a:r>
              <a:rPr lang="hu-HU" cap="small" dirty="0"/>
              <a:t> arthritis </a:t>
            </a:r>
            <a:r>
              <a:rPr lang="hu-HU" sz="2700" cap="small" dirty="0"/>
              <a:t>(EULAR)</a:t>
            </a:r>
            <a:endParaRPr lang="hu-HU" cap="small" dirty="0"/>
          </a:p>
        </p:txBody>
      </p:sp>
      <p:sp>
        <p:nvSpPr>
          <p:cNvPr id="16" name="Cím 1">
            <a:extLst>
              <a:ext uri="{FF2B5EF4-FFF2-40B4-BE49-F238E27FC236}">
                <a16:creationId xmlns:a16="http://schemas.microsoft.com/office/drawing/2014/main" id="{B33ABAAF-7AC9-D743-7864-57033A1B55DB}"/>
              </a:ext>
            </a:extLst>
          </p:cNvPr>
          <p:cNvSpPr txBox="1">
            <a:spLocks/>
          </p:cNvSpPr>
          <p:nvPr/>
        </p:nvSpPr>
        <p:spPr>
          <a:xfrm>
            <a:off x="5524500" y="211986"/>
            <a:ext cx="1143000" cy="43300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sz="1800" dirty="0"/>
              <a:t>HÁTTÉR</a:t>
            </a:r>
          </a:p>
        </p:txBody>
      </p:sp>
      <p:cxnSp>
        <p:nvCxnSpPr>
          <p:cNvPr id="18" name="Egyenes összekötő 17">
            <a:extLst>
              <a:ext uri="{FF2B5EF4-FFF2-40B4-BE49-F238E27FC236}">
                <a16:creationId xmlns:a16="http://schemas.microsoft.com/office/drawing/2014/main" id="{AFFAD0E4-DB21-950B-1B40-67E1DF674F4E}"/>
              </a:ext>
            </a:extLst>
          </p:cNvPr>
          <p:cNvCxnSpPr>
            <a:cxnSpLocks/>
          </p:cNvCxnSpPr>
          <p:nvPr/>
        </p:nvCxnSpPr>
        <p:spPr>
          <a:xfrm>
            <a:off x="568960" y="735009"/>
            <a:ext cx="109844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Hatszög 21">
            <a:extLst>
              <a:ext uri="{FF2B5EF4-FFF2-40B4-BE49-F238E27FC236}">
                <a16:creationId xmlns:a16="http://schemas.microsoft.com/office/drawing/2014/main" id="{9E1B0DF9-7797-0F91-A5B6-9205BEE75656}"/>
              </a:ext>
            </a:extLst>
          </p:cNvPr>
          <p:cNvSpPr/>
          <p:nvPr/>
        </p:nvSpPr>
        <p:spPr>
          <a:xfrm>
            <a:off x="1342436" y="1348584"/>
            <a:ext cx="721360" cy="527760"/>
          </a:xfrm>
          <a:prstGeom prst="hexagon">
            <a:avLst/>
          </a:prstGeom>
          <a:solidFill>
            <a:schemeClr val="tx1">
              <a:lumMod val="40000"/>
              <a:lumOff val="6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4" name="Hatszög 23">
            <a:extLst>
              <a:ext uri="{FF2B5EF4-FFF2-40B4-BE49-F238E27FC236}">
                <a16:creationId xmlns:a16="http://schemas.microsoft.com/office/drawing/2014/main" id="{25D065EA-6ED6-4F02-BBA0-34825D219231}"/>
              </a:ext>
            </a:extLst>
          </p:cNvPr>
          <p:cNvSpPr/>
          <p:nvPr/>
        </p:nvSpPr>
        <p:spPr>
          <a:xfrm>
            <a:off x="5735320" y="1363591"/>
            <a:ext cx="721360" cy="527760"/>
          </a:xfrm>
          <a:prstGeom prst="hexagon">
            <a:avLst/>
          </a:prstGeom>
          <a:solidFill>
            <a:schemeClr val="tx1">
              <a:lumMod val="40000"/>
              <a:lumOff val="6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6" name="Hatszög 25">
            <a:extLst>
              <a:ext uri="{FF2B5EF4-FFF2-40B4-BE49-F238E27FC236}">
                <a16:creationId xmlns:a16="http://schemas.microsoft.com/office/drawing/2014/main" id="{D51810F5-924C-EA61-C648-5E255DB37031}"/>
              </a:ext>
            </a:extLst>
          </p:cNvPr>
          <p:cNvSpPr/>
          <p:nvPr/>
        </p:nvSpPr>
        <p:spPr>
          <a:xfrm>
            <a:off x="10245866" y="1348584"/>
            <a:ext cx="721360" cy="527760"/>
          </a:xfrm>
          <a:prstGeom prst="hexagon">
            <a:avLst/>
          </a:prstGeom>
          <a:solidFill>
            <a:schemeClr val="tx1">
              <a:lumMod val="40000"/>
              <a:lumOff val="6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8483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2" grpId="0" animBg="1"/>
      <p:bldP spid="24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154BE7B8-FA19-7E2B-0332-93683D182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64"/>
            <a:ext cx="10515600" cy="698472"/>
          </a:xfrm>
        </p:spPr>
        <p:txBody>
          <a:bodyPr>
            <a:normAutofit fontScale="90000"/>
          </a:bodyPr>
          <a:lstStyle/>
          <a:p>
            <a:pPr algn="ctr"/>
            <a:r>
              <a:rPr lang="hu-HU" cap="small" dirty="0"/>
              <a:t>Nehezen kezelhető (D2T) </a:t>
            </a:r>
            <a:r>
              <a:rPr lang="hu-HU" cap="small" dirty="0" err="1"/>
              <a:t>rheumatoid</a:t>
            </a:r>
            <a:r>
              <a:rPr lang="hu-HU" cap="small" dirty="0"/>
              <a:t> arthritis</a:t>
            </a: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8EB0F4F-9938-9F09-E562-1FEC8BBA923E}"/>
              </a:ext>
            </a:extLst>
          </p:cNvPr>
          <p:cNvSpPr txBox="1">
            <a:spLocks/>
          </p:cNvSpPr>
          <p:nvPr/>
        </p:nvSpPr>
        <p:spPr>
          <a:xfrm>
            <a:off x="5524500" y="211986"/>
            <a:ext cx="1143000" cy="43300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sz="1800" dirty="0"/>
              <a:t>HÁTTÉR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1F48F80D-A152-5773-3CCF-DCDD43577A3C}"/>
              </a:ext>
            </a:extLst>
          </p:cNvPr>
          <p:cNvCxnSpPr>
            <a:cxnSpLocks/>
          </p:cNvCxnSpPr>
          <p:nvPr/>
        </p:nvCxnSpPr>
        <p:spPr>
          <a:xfrm>
            <a:off x="568960" y="735009"/>
            <a:ext cx="109844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ép 6">
            <a:extLst>
              <a:ext uri="{FF2B5EF4-FFF2-40B4-BE49-F238E27FC236}">
                <a16:creationId xmlns:a16="http://schemas.microsoft.com/office/drawing/2014/main" id="{94FDDE66-E087-312D-2D11-7A9B885E5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296" y="1389936"/>
            <a:ext cx="7569816" cy="4578451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3E8BCF07-BEB8-B0CA-7F83-6A4F16E8D844}"/>
              </a:ext>
            </a:extLst>
          </p:cNvPr>
          <p:cNvSpPr txBox="1"/>
          <p:nvPr/>
        </p:nvSpPr>
        <p:spPr>
          <a:xfrm>
            <a:off x="10028537" y="5526447"/>
            <a:ext cx="16859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400" dirty="0"/>
              <a:t>Dorgó AM </a:t>
            </a:r>
            <a:r>
              <a:rPr lang="hu-HU" sz="1400" dirty="0" err="1"/>
              <a:t>et</a:t>
            </a:r>
            <a:r>
              <a:rPr lang="hu-HU" sz="1400" dirty="0"/>
              <a:t> </a:t>
            </a:r>
            <a:r>
              <a:rPr lang="hu-HU" sz="1400" dirty="0" err="1"/>
              <a:t>al</a:t>
            </a:r>
            <a:r>
              <a:rPr lang="hu-HU" sz="1400" dirty="0"/>
              <a:t>.</a:t>
            </a:r>
            <a:br>
              <a:rPr lang="hu-HU" sz="1400" dirty="0"/>
            </a:br>
            <a:r>
              <a:rPr lang="hu-HU" sz="1400" i="1" dirty="0"/>
              <a:t>Int J Mol </a:t>
            </a:r>
            <a:r>
              <a:rPr lang="hu-HU" sz="1400" i="1" dirty="0" err="1"/>
              <a:t>Sci</a:t>
            </a:r>
            <a:r>
              <a:rPr lang="hu-HU" sz="1400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3273945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>
            <a:extLst>
              <a:ext uri="{FF2B5EF4-FFF2-40B4-BE49-F238E27FC236}">
                <a16:creationId xmlns:a16="http://schemas.microsoft.com/office/drawing/2014/main" id="{93BC3C75-6C3D-05A6-C08A-B4F69C69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64"/>
            <a:ext cx="10515600" cy="698472"/>
          </a:xfrm>
        </p:spPr>
        <p:txBody>
          <a:bodyPr>
            <a:normAutofit/>
          </a:bodyPr>
          <a:lstStyle/>
          <a:p>
            <a:pPr algn="ctr"/>
            <a:r>
              <a:rPr lang="hu-HU" cap="small" dirty="0"/>
              <a:t>A kutatás céljai</a:t>
            </a: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3F5C7691-0C8D-2C0C-5696-320AE23A2B2C}"/>
              </a:ext>
            </a:extLst>
          </p:cNvPr>
          <p:cNvSpPr txBox="1">
            <a:spLocks/>
          </p:cNvSpPr>
          <p:nvPr/>
        </p:nvSpPr>
        <p:spPr>
          <a:xfrm>
            <a:off x="5180330" y="216368"/>
            <a:ext cx="1831340" cy="43300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sz="1800" dirty="0"/>
              <a:t>CÉLKITŰZÉSEK</a:t>
            </a:r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D31D85C4-42D8-A1C3-C7EF-2149A40DCA9B}"/>
              </a:ext>
            </a:extLst>
          </p:cNvPr>
          <p:cNvCxnSpPr>
            <a:cxnSpLocks/>
          </p:cNvCxnSpPr>
          <p:nvPr/>
        </p:nvCxnSpPr>
        <p:spPr>
          <a:xfrm>
            <a:off x="568960" y="735009"/>
            <a:ext cx="109844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églalap: lekerekített 11">
            <a:extLst>
              <a:ext uri="{FF2B5EF4-FFF2-40B4-BE49-F238E27FC236}">
                <a16:creationId xmlns:a16="http://schemas.microsoft.com/office/drawing/2014/main" id="{5479E463-52AF-DA79-9D97-A3AAE634EAB3}"/>
              </a:ext>
            </a:extLst>
          </p:cNvPr>
          <p:cNvSpPr/>
          <p:nvPr/>
        </p:nvSpPr>
        <p:spPr>
          <a:xfrm>
            <a:off x="520860" y="1581613"/>
            <a:ext cx="5281915" cy="1738312"/>
          </a:xfrm>
          <a:prstGeom prst="round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Téglalap: lekerekített 15">
            <a:extLst>
              <a:ext uri="{FF2B5EF4-FFF2-40B4-BE49-F238E27FC236}">
                <a16:creationId xmlns:a16="http://schemas.microsoft.com/office/drawing/2014/main" id="{0278D88C-D583-5AEF-83FC-2AA0B90003D7}"/>
              </a:ext>
            </a:extLst>
          </p:cNvPr>
          <p:cNvSpPr/>
          <p:nvPr/>
        </p:nvSpPr>
        <p:spPr>
          <a:xfrm>
            <a:off x="6389225" y="1575417"/>
            <a:ext cx="5281915" cy="1738312"/>
          </a:xfrm>
          <a:prstGeom prst="round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Téglalap: lekerekített 17">
            <a:extLst>
              <a:ext uri="{FF2B5EF4-FFF2-40B4-BE49-F238E27FC236}">
                <a16:creationId xmlns:a16="http://schemas.microsoft.com/office/drawing/2014/main" id="{6D07FCA2-3FAC-5D68-1800-E28179C50614}"/>
              </a:ext>
            </a:extLst>
          </p:cNvPr>
          <p:cNvSpPr/>
          <p:nvPr/>
        </p:nvSpPr>
        <p:spPr>
          <a:xfrm>
            <a:off x="520860" y="3934974"/>
            <a:ext cx="5281915" cy="1738312"/>
          </a:xfrm>
          <a:prstGeom prst="round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Téglalap: lekerekített 19">
            <a:extLst>
              <a:ext uri="{FF2B5EF4-FFF2-40B4-BE49-F238E27FC236}">
                <a16:creationId xmlns:a16="http://schemas.microsoft.com/office/drawing/2014/main" id="{A4D79968-5AB1-5E30-5F80-6715CC4FF446}"/>
              </a:ext>
            </a:extLst>
          </p:cNvPr>
          <p:cNvSpPr/>
          <p:nvPr/>
        </p:nvSpPr>
        <p:spPr>
          <a:xfrm>
            <a:off x="6389225" y="3945703"/>
            <a:ext cx="5281915" cy="1738312"/>
          </a:xfrm>
          <a:prstGeom prst="roundRect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" name="Téglalap: felső két sarkán levágva 34">
            <a:extLst>
              <a:ext uri="{FF2B5EF4-FFF2-40B4-BE49-F238E27FC236}">
                <a16:creationId xmlns:a16="http://schemas.microsoft.com/office/drawing/2014/main" id="{33CA34BA-A69D-6070-17C6-621314081064}"/>
              </a:ext>
            </a:extLst>
          </p:cNvPr>
          <p:cNvSpPr/>
          <p:nvPr/>
        </p:nvSpPr>
        <p:spPr>
          <a:xfrm>
            <a:off x="403558" y="1263359"/>
            <a:ext cx="584200" cy="615048"/>
          </a:xfrm>
          <a:prstGeom prst="snip2Same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7" name="Téglalap: felső két sarkán levágva 36">
            <a:extLst>
              <a:ext uri="{FF2B5EF4-FFF2-40B4-BE49-F238E27FC236}">
                <a16:creationId xmlns:a16="http://schemas.microsoft.com/office/drawing/2014/main" id="{DA5EFE71-4139-D308-FB69-5255F62AF665}"/>
              </a:ext>
            </a:extLst>
          </p:cNvPr>
          <p:cNvSpPr/>
          <p:nvPr/>
        </p:nvSpPr>
        <p:spPr>
          <a:xfrm>
            <a:off x="403558" y="3638179"/>
            <a:ext cx="584200" cy="615048"/>
          </a:xfrm>
          <a:prstGeom prst="snip2Same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F0347EE0-91B7-694F-6984-1558AA22A281}"/>
              </a:ext>
            </a:extLst>
          </p:cNvPr>
          <p:cNvSpPr txBox="1"/>
          <p:nvPr/>
        </p:nvSpPr>
        <p:spPr>
          <a:xfrm>
            <a:off x="1808303" y="4269370"/>
            <a:ext cx="3679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/>
              <a:t>D2T RA azonosítása </a:t>
            </a:r>
            <a:r>
              <a:rPr lang="hu-HU" sz="2400" dirty="0"/>
              <a:t>országos ellátási adatbázisban</a:t>
            </a:r>
          </a:p>
        </p:txBody>
      </p:sp>
      <p:sp>
        <p:nvSpPr>
          <p:cNvPr id="42" name="Szövegdoboz 41">
            <a:extLst>
              <a:ext uri="{FF2B5EF4-FFF2-40B4-BE49-F238E27FC236}">
                <a16:creationId xmlns:a16="http://schemas.microsoft.com/office/drawing/2014/main" id="{31104DBD-7E63-B129-9D3E-59FA0F6FFFBB}"/>
              </a:ext>
            </a:extLst>
          </p:cNvPr>
          <p:cNvSpPr txBox="1"/>
          <p:nvPr/>
        </p:nvSpPr>
        <p:spPr>
          <a:xfrm>
            <a:off x="1744959" y="1914938"/>
            <a:ext cx="3679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/>
              <a:t>Különböző</a:t>
            </a:r>
            <a:r>
              <a:rPr lang="hu-HU" sz="2400" b="1" dirty="0"/>
              <a:t> gyakorlati D2T RA-definíciók </a:t>
            </a:r>
            <a:r>
              <a:rPr lang="hu-HU" sz="2400" dirty="0"/>
              <a:t>tesztelése</a:t>
            </a:r>
          </a:p>
        </p:txBody>
      </p:sp>
      <p:pic>
        <p:nvPicPr>
          <p:cNvPr id="43" name="Kép 42" descr="Compare - free Icon PNG, SVG">
            <a:extLst>
              <a:ext uri="{FF2B5EF4-FFF2-40B4-BE49-F238E27FC236}">
                <a16:creationId xmlns:a16="http://schemas.microsoft.com/office/drawing/2014/main" id="{1145C3F7-89D0-0396-04EF-7664FF018CC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8200" y="2072813"/>
            <a:ext cx="906759" cy="906759"/>
          </a:xfrm>
          <a:prstGeom prst="rect">
            <a:avLst/>
          </a:prstGeom>
        </p:spPr>
      </p:pic>
      <p:sp>
        <p:nvSpPr>
          <p:cNvPr id="45" name="Szövegdoboz 44">
            <a:extLst>
              <a:ext uri="{FF2B5EF4-FFF2-40B4-BE49-F238E27FC236}">
                <a16:creationId xmlns:a16="http://schemas.microsoft.com/office/drawing/2014/main" id="{3FB04D60-7913-C3CC-0B3E-47DE496B02E3}"/>
              </a:ext>
            </a:extLst>
          </p:cNvPr>
          <p:cNvSpPr txBox="1"/>
          <p:nvPr/>
        </p:nvSpPr>
        <p:spPr>
          <a:xfrm>
            <a:off x="7674458" y="4256380"/>
            <a:ext cx="3679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chemeClr val="bg1">
                    <a:lumMod val="50000"/>
                  </a:schemeClr>
                </a:solidFill>
              </a:rPr>
              <a:t>Prediktív tényezők</a:t>
            </a:r>
            <a:r>
              <a:rPr lang="hu-HU" sz="2400" dirty="0">
                <a:solidFill>
                  <a:schemeClr val="bg1">
                    <a:lumMod val="50000"/>
                  </a:schemeClr>
                </a:solidFill>
              </a:rPr>
              <a:t> azonosítása D2T RA kialakulására nézve</a:t>
            </a:r>
          </a:p>
        </p:txBody>
      </p:sp>
      <p:pic>
        <p:nvPicPr>
          <p:cNvPr id="46" name="Kép 45" descr="Time left - Free interface icons">
            <a:extLst>
              <a:ext uri="{FF2B5EF4-FFF2-40B4-BE49-F238E27FC236}">
                <a16:creationId xmlns:a16="http://schemas.microsoft.com/office/drawing/2014/main" id="{1DAB518F-41ED-126D-3486-2DD11C2AFCE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6717742" y="4402433"/>
            <a:ext cx="885811" cy="885811"/>
          </a:xfrm>
          <a:prstGeom prst="rect">
            <a:avLst/>
          </a:prstGeom>
        </p:spPr>
      </p:pic>
      <p:sp>
        <p:nvSpPr>
          <p:cNvPr id="48" name="Téglalap: felső két sarkán levágva 47">
            <a:extLst>
              <a:ext uri="{FF2B5EF4-FFF2-40B4-BE49-F238E27FC236}">
                <a16:creationId xmlns:a16="http://schemas.microsoft.com/office/drawing/2014/main" id="{6C8CF728-4587-B676-2A46-A22600663216}"/>
              </a:ext>
            </a:extLst>
          </p:cNvPr>
          <p:cNvSpPr/>
          <p:nvPr/>
        </p:nvSpPr>
        <p:spPr>
          <a:xfrm>
            <a:off x="11201098" y="3638179"/>
            <a:ext cx="584200" cy="615048"/>
          </a:xfrm>
          <a:prstGeom prst="snip2Same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50" name="Téglalap: felső két sarkán levágva 49">
            <a:extLst>
              <a:ext uri="{FF2B5EF4-FFF2-40B4-BE49-F238E27FC236}">
                <a16:creationId xmlns:a16="http://schemas.microsoft.com/office/drawing/2014/main" id="{C141D8BE-7606-6A25-ECB9-B0365FC099ED}"/>
              </a:ext>
            </a:extLst>
          </p:cNvPr>
          <p:cNvSpPr/>
          <p:nvPr/>
        </p:nvSpPr>
        <p:spPr>
          <a:xfrm>
            <a:off x="11201098" y="1260012"/>
            <a:ext cx="584200" cy="615048"/>
          </a:xfrm>
          <a:prstGeom prst="snip2Same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52" name="Kép 51" descr="Find Person Icons - Free SVG &amp; PNG Find Person Images - Noun Project">
            <a:extLst>
              <a:ext uri="{FF2B5EF4-FFF2-40B4-BE49-F238E27FC236}">
                <a16:creationId xmlns:a16="http://schemas.microsoft.com/office/drawing/2014/main" id="{81150E70-6D78-FEAF-B927-9930D2FF3AF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8200" y="4369034"/>
            <a:ext cx="998484" cy="998484"/>
          </a:xfrm>
          <a:prstGeom prst="rect">
            <a:avLst/>
          </a:prstGeom>
        </p:spPr>
      </p:pic>
      <p:sp>
        <p:nvSpPr>
          <p:cNvPr id="54" name="Szövegdoboz 53">
            <a:extLst>
              <a:ext uri="{FF2B5EF4-FFF2-40B4-BE49-F238E27FC236}">
                <a16:creationId xmlns:a16="http://schemas.microsoft.com/office/drawing/2014/main" id="{ADCA449A-FCDC-D269-893F-83F1C67B27E3}"/>
              </a:ext>
            </a:extLst>
          </p:cNvPr>
          <p:cNvSpPr txBox="1"/>
          <p:nvPr/>
        </p:nvSpPr>
        <p:spPr>
          <a:xfrm>
            <a:off x="7674458" y="1890078"/>
            <a:ext cx="3679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/>
              <a:t>D2T RA klinikai jellemzőinek</a:t>
            </a:r>
            <a:r>
              <a:rPr lang="hu-HU" sz="2400" dirty="0"/>
              <a:t> feltérképezése</a:t>
            </a:r>
            <a:endParaRPr lang="hu-HU" sz="2400" b="1" dirty="0"/>
          </a:p>
        </p:txBody>
      </p:sp>
      <p:pic>
        <p:nvPicPr>
          <p:cNvPr id="56" name="Kép 55" descr="Lab Results Icons - Free SVG &amp; PNG Lab Results Images - Noun Project">
            <a:extLst>
              <a:ext uri="{FF2B5EF4-FFF2-40B4-BE49-F238E27FC236}">
                <a16:creationId xmlns:a16="http://schemas.microsoft.com/office/drawing/2014/main" id="{042F552A-0E2D-CB8A-BA25-9BA75BCF855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69142" y="2025005"/>
            <a:ext cx="954567" cy="95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52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809CDD1E-EDC8-4818-E87D-1B812A91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64"/>
            <a:ext cx="10515600" cy="698472"/>
          </a:xfrm>
        </p:spPr>
        <p:txBody>
          <a:bodyPr>
            <a:normAutofit/>
          </a:bodyPr>
          <a:lstStyle/>
          <a:p>
            <a:pPr algn="ctr"/>
            <a:r>
              <a:rPr lang="hu-HU" cap="small" dirty="0"/>
              <a:t>Vizsgálati elrendezés</a:t>
            </a: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90065708-989B-B1F0-DD68-E4FA806F8400}"/>
              </a:ext>
            </a:extLst>
          </p:cNvPr>
          <p:cNvSpPr txBox="1">
            <a:spLocks/>
          </p:cNvSpPr>
          <p:nvPr/>
        </p:nvSpPr>
        <p:spPr>
          <a:xfrm>
            <a:off x="5353685" y="216368"/>
            <a:ext cx="1484630" cy="43300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sz="1800" dirty="0"/>
              <a:t>MÓDSZEREK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8B21EF48-B2F3-386F-98C4-F0F20DD460ED}"/>
              </a:ext>
            </a:extLst>
          </p:cNvPr>
          <p:cNvCxnSpPr>
            <a:cxnSpLocks/>
          </p:cNvCxnSpPr>
          <p:nvPr/>
        </p:nvCxnSpPr>
        <p:spPr>
          <a:xfrm>
            <a:off x="568960" y="735009"/>
            <a:ext cx="109844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églalap 33">
            <a:extLst>
              <a:ext uri="{FF2B5EF4-FFF2-40B4-BE49-F238E27FC236}">
                <a16:creationId xmlns:a16="http://schemas.microsoft.com/office/drawing/2014/main" id="{D068184E-2DB7-52BB-BF9D-ACA77860C61B}"/>
              </a:ext>
            </a:extLst>
          </p:cNvPr>
          <p:cNvSpPr/>
          <p:nvPr/>
        </p:nvSpPr>
        <p:spPr>
          <a:xfrm>
            <a:off x="6238240" y="1523469"/>
            <a:ext cx="3921760" cy="9550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/>
                </a:solidFill>
              </a:rPr>
              <a:t>RA-</a:t>
            </a:r>
            <a:r>
              <a:rPr lang="hu-HU" b="1" dirty="0" err="1">
                <a:solidFill>
                  <a:schemeClr val="tx1"/>
                </a:solidFill>
              </a:rPr>
              <a:t>val</a:t>
            </a:r>
            <a:r>
              <a:rPr lang="hu-HU" b="1" dirty="0">
                <a:solidFill>
                  <a:schemeClr val="tx1"/>
                </a:solidFill>
              </a:rPr>
              <a:t> diagnosztizált </a:t>
            </a:r>
            <a:r>
              <a:rPr lang="hu-HU" dirty="0">
                <a:solidFill>
                  <a:schemeClr val="tx1"/>
                </a:solidFill>
              </a:rPr>
              <a:t>betegek</a:t>
            </a:r>
          </a:p>
          <a:p>
            <a:pPr algn="ctr"/>
            <a:r>
              <a:rPr lang="hu-HU" b="1" i="1" dirty="0">
                <a:solidFill>
                  <a:schemeClr val="tx1"/>
                </a:solidFill>
              </a:rPr>
              <a:t>n = </a:t>
            </a:r>
            <a:r>
              <a:rPr lang="hu-HU" b="1" dirty="0">
                <a:solidFill>
                  <a:schemeClr val="tx1"/>
                </a:solidFill>
              </a:rPr>
              <a:t>146 413</a:t>
            </a:r>
          </a:p>
        </p:txBody>
      </p:sp>
      <p:sp>
        <p:nvSpPr>
          <p:cNvPr id="36" name="Téglalap 35">
            <a:extLst>
              <a:ext uri="{FF2B5EF4-FFF2-40B4-BE49-F238E27FC236}">
                <a16:creationId xmlns:a16="http://schemas.microsoft.com/office/drawing/2014/main" id="{19139683-0135-9361-A413-C38AAEBC85AF}"/>
              </a:ext>
            </a:extLst>
          </p:cNvPr>
          <p:cNvSpPr/>
          <p:nvPr/>
        </p:nvSpPr>
        <p:spPr>
          <a:xfrm>
            <a:off x="6238240" y="2676630"/>
            <a:ext cx="3921760" cy="9550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/>
                </a:solidFill>
              </a:rPr>
              <a:t>b/tsDMARD</a:t>
            </a:r>
            <a:r>
              <a:rPr lang="hu-HU" dirty="0">
                <a:solidFill>
                  <a:schemeClr val="tx1"/>
                </a:solidFill>
              </a:rPr>
              <a:t>-terápiában részesült</a:t>
            </a:r>
          </a:p>
          <a:p>
            <a:pPr algn="ctr"/>
            <a:r>
              <a:rPr lang="hu-HU" b="1" i="1" dirty="0">
                <a:solidFill>
                  <a:schemeClr val="tx1"/>
                </a:solidFill>
              </a:rPr>
              <a:t>n = </a:t>
            </a:r>
            <a:r>
              <a:rPr lang="hu-HU" b="1" dirty="0">
                <a:solidFill>
                  <a:schemeClr val="tx1"/>
                </a:solidFill>
              </a:rPr>
              <a:t>12 024</a:t>
            </a:r>
          </a:p>
        </p:txBody>
      </p:sp>
      <p:sp>
        <p:nvSpPr>
          <p:cNvPr id="38" name="Téglalap 37">
            <a:extLst>
              <a:ext uri="{FF2B5EF4-FFF2-40B4-BE49-F238E27FC236}">
                <a16:creationId xmlns:a16="http://schemas.microsoft.com/office/drawing/2014/main" id="{7C9B593B-454F-00C8-C106-3C133B437ECD}"/>
              </a:ext>
            </a:extLst>
          </p:cNvPr>
          <p:cNvSpPr/>
          <p:nvPr/>
        </p:nvSpPr>
        <p:spPr>
          <a:xfrm>
            <a:off x="6238240" y="3829791"/>
            <a:ext cx="3921760" cy="9550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/>
                </a:solidFill>
              </a:rPr>
              <a:t>2010 után </a:t>
            </a:r>
            <a:r>
              <a:rPr lang="hu-HU" dirty="0">
                <a:solidFill>
                  <a:schemeClr val="tx1"/>
                </a:solidFill>
              </a:rPr>
              <a:t>indult</a:t>
            </a:r>
            <a:r>
              <a:rPr lang="hu-HU" b="1" dirty="0">
                <a:solidFill>
                  <a:schemeClr val="tx1"/>
                </a:solidFill>
              </a:rPr>
              <a:t> első</a:t>
            </a:r>
            <a:r>
              <a:rPr lang="hu-HU" dirty="0">
                <a:solidFill>
                  <a:schemeClr val="tx1"/>
                </a:solidFill>
              </a:rPr>
              <a:t> b/tsDMARD</a:t>
            </a:r>
          </a:p>
          <a:p>
            <a:pPr algn="ctr"/>
            <a:r>
              <a:rPr lang="hu-HU" b="1" i="1" dirty="0">
                <a:solidFill>
                  <a:schemeClr val="tx1"/>
                </a:solidFill>
              </a:rPr>
              <a:t>n = </a:t>
            </a:r>
            <a:r>
              <a:rPr lang="hu-HU" b="1" dirty="0">
                <a:solidFill>
                  <a:schemeClr val="tx1"/>
                </a:solidFill>
              </a:rPr>
              <a:t>8880</a:t>
            </a:r>
          </a:p>
        </p:txBody>
      </p:sp>
      <p:sp>
        <p:nvSpPr>
          <p:cNvPr id="40" name="Téglalap 39">
            <a:extLst>
              <a:ext uri="{FF2B5EF4-FFF2-40B4-BE49-F238E27FC236}">
                <a16:creationId xmlns:a16="http://schemas.microsoft.com/office/drawing/2014/main" id="{9F0D8CEE-8357-6E6B-E7C3-E6A8B4B9BDB0}"/>
              </a:ext>
            </a:extLst>
          </p:cNvPr>
          <p:cNvSpPr/>
          <p:nvPr/>
        </p:nvSpPr>
        <p:spPr>
          <a:xfrm>
            <a:off x="6238240" y="4982952"/>
            <a:ext cx="3921760" cy="95503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/>
                </a:solidFill>
              </a:rPr>
              <a:t>D2T állapot</a:t>
            </a:r>
            <a:r>
              <a:rPr lang="hu-HU" dirty="0">
                <a:solidFill>
                  <a:schemeClr val="tx1"/>
                </a:solidFill>
              </a:rPr>
              <a:t> elérése </a:t>
            </a:r>
            <a:endParaRPr lang="hu-HU" b="1" dirty="0">
              <a:solidFill>
                <a:schemeClr val="tx1"/>
              </a:solidFill>
            </a:endParaRPr>
          </a:p>
          <a:p>
            <a:pPr algn="ctr"/>
            <a:r>
              <a:rPr lang="hu-HU" b="1" i="1" dirty="0">
                <a:solidFill>
                  <a:schemeClr val="tx1"/>
                </a:solidFill>
              </a:rPr>
              <a:t>n = </a:t>
            </a:r>
            <a:r>
              <a:rPr lang="hu-HU" b="1" dirty="0">
                <a:solidFill>
                  <a:schemeClr val="tx1"/>
                </a:solidFill>
              </a:rPr>
              <a:t>?</a:t>
            </a:r>
          </a:p>
        </p:txBody>
      </p:sp>
      <p:cxnSp>
        <p:nvCxnSpPr>
          <p:cNvPr id="42" name="Egyenes összekötő nyíllal 41">
            <a:extLst>
              <a:ext uri="{FF2B5EF4-FFF2-40B4-BE49-F238E27FC236}">
                <a16:creationId xmlns:a16="http://schemas.microsoft.com/office/drawing/2014/main" id="{49801636-6918-DDA1-2B96-8AD8D00CF275}"/>
              </a:ext>
            </a:extLst>
          </p:cNvPr>
          <p:cNvCxnSpPr>
            <a:stCxn id="34" idx="2"/>
            <a:endCxn id="36" idx="0"/>
          </p:cNvCxnSpPr>
          <p:nvPr/>
        </p:nvCxnSpPr>
        <p:spPr>
          <a:xfrm>
            <a:off x="8199120" y="2478508"/>
            <a:ext cx="0" cy="198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nyíllal 43">
            <a:extLst>
              <a:ext uri="{FF2B5EF4-FFF2-40B4-BE49-F238E27FC236}">
                <a16:creationId xmlns:a16="http://schemas.microsoft.com/office/drawing/2014/main" id="{761A3AF4-44AA-681A-9A09-352561C0DA06}"/>
              </a:ext>
            </a:extLst>
          </p:cNvPr>
          <p:cNvCxnSpPr>
            <a:stCxn id="36" idx="2"/>
            <a:endCxn id="38" idx="0"/>
          </p:cNvCxnSpPr>
          <p:nvPr/>
        </p:nvCxnSpPr>
        <p:spPr>
          <a:xfrm>
            <a:off x="8199120" y="3631669"/>
            <a:ext cx="0" cy="198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gyenes összekötő nyíllal 45">
            <a:extLst>
              <a:ext uri="{FF2B5EF4-FFF2-40B4-BE49-F238E27FC236}">
                <a16:creationId xmlns:a16="http://schemas.microsoft.com/office/drawing/2014/main" id="{7FEA4192-0649-98D1-0927-B32611AC6F8F}"/>
              </a:ext>
            </a:extLst>
          </p:cNvPr>
          <p:cNvCxnSpPr>
            <a:cxnSpLocks/>
            <a:stCxn id="38" idx="2"/>
            <a:endCxn id="40" idx="0"/>
          </p:cNvCxnSpPr>
          <p:nvPr/>
        </p:nvCxnSpPr>
        <p:spPr>
          <a:xfrm>
            <a:off x="8199120" y="4784830"/>
            <a:ext cx="0" cy="198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Kép 46" descr="Rheumatology icon - Free Download PNG &amp; SVG | Streamline">
            <a:extLst>
              <a:ext uri="{FF2B5EF4-FFF2-40B4-BE49-F238E27FC236}">
                <a16:creationId xmlns:a16="http://schemas.microsoft.com/office/drawing/2014/main" id="{784068FA-403C-BC5B-2447-4F5DA36CF12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443212" y="1540614"/>
            <a:ext cx="880108" cy="880108"/>
          </a:xfrm>
          <a:prstGeom prst="rect">
            <a:avLst/>
          </a:prstGeom>
        </p:spPr>
      </p:pic>
      <p:pic>
        <p:nvPicPr>
          <p:cNvPr id="48" name="Kép 47" descr="Switching to ABRILADA™ (adalimumab-afzb) from Humira® (adalimumab)">
            <a:extLst>
              <a:ext uri="{FF2B5EF4-FFF2-40B4-BE49-F238E27FC236}">
                <a16:creationId xmlns:a16="http://schemas.microsoft.com/office/drawing/2014/main" id="{47E0C54B-F72C-9E68-4A89-3C25B2897F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92106" y="2682291"/>
            <a:ext cx="934433" cy="804650"/>
          </a:xfrm>
          <a:prstGeom prst="rect">
            <a:avLst/>
          </a:prstGeom>
        </p:spPr>
      </p:pic>
      <p:pic>
        <p:nvPicPr>
          <p:cNvPr id="50" name="Kép 49" descr="Calendar icon - Free Download PNG &amp; SVG | Streamline">
            <a:extLst>
              <a:ext uri="{FF2B5EF4-FFF2-40B4-BE49-F238E27FC236}">
                <a16:creationId xmlns:a16="http://schemas.microsoft.com/office/drawing/2014/main" id="{A4793F72-2891-77D7-0A06-7FCB0B58112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44175" y="3829791"/>
            <a:ext cx="804650" cy="804650"/>
          </a:xfrm>
          <a:prstGeom prst="rect">
            <a:avLst/>
          </a:prstGeom>
        </p:spPr>
      </p:pic>
      <p:pic>
        <p:nvPicPr>
          <p:cNvPr id="52" name="Kép 51" descr="Wrong - Free healthcare and medical icons">
            <a:extLst>
              <a:ext uri="{FF2B5EF4-FFF2-40B4-BE49-F238E27FC236}">
                <a16:creationId xmlns:a16="http://schemas.microsoft.com/office/drawing/2014/main" id="{8BC5AB39-690D-D856-60EE-A39D87EE61F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32576" y="4977291"/>
            <a:ext cx="782660" cy="782660"/>
          </a:xfrm>
          <a:prstGeom prst="rect">
            <a:avLst/>
          </a:prstGeom>
        </p:spPr>
      </p:pic>
      <p:sp>
        <p:nvSpPr>
          <p:cNvPr id="53" name="Téglalap: lekerekített 52">
            <a:extLst>
              <a:ext uri="{FF2B5EF4-FFF2-40B4-BE49-F238E27FC236}">
                <a16:creationId xmlns:a16="http://schemas.microsoft.com/office/drawing/2014/main" id="{9D266976-DE87-5E0E-F7DB-596A4189AE08}"/>
              </a:ext>
            </a:extLst>
          </p:cNvPr>
          <p:cNvSpPr/>
          <p:nvPr/>
        </p:nvSpPr>
        <p:spPr>
          <a:xfrm>
            <a:off x="2415827" y="3042466"/>
            <a:ext cx="2636517" cy="109214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NEAK-adatbázis</a:t>
            </a:r>
          </a:p>
        </p:txBody>
      </p:sp>
      <p:sp>
        <p:nvSpPr>
          <p:cNvPr id="55" name="Téglalap: lekerekített 54">
            <a:extLst>
              <a:ext uri="{FF2B5EF4-FFF2-40B4-BE49-F238E27FC236}">
                <a16:creationId xmlns:a16="http://schemas.microsoft.com/office/drawing/2014/main" id="{C876BE90-75EA-4A19-AFAF-3526D6385DBD}"/>
              </a:ext>
            </a:extLst>
          </p:cNvPr>
          <p:cNvSpPr/>
          <p:nvPr/>
        </p:nvSpPr>
        <p:spPr>
          <a:xfrm>
            <a:off x="838200" y="4000495"/>
            <a:ext cx="2636517" cy="109214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2010. január 1. —</a:t>
            </a:r>
          </a:p>
          <a:p>
            <a:pPr algn="ctr"/>
            <a:r>
              <a:rPr lang="hu-HU" dirty="0"/>
              <a:t>2024. december 31.</a:t>
            </a:r>
          </a:p>
        </p:txBody>
      </p:sp>
      <p:sp>
        <p:nvSpPr>
          <p:cNvPr id="57" name="Téglalap: lekerekített 56">
            <a:extLst>
              <a:ext uri="{FF2B5EF4-FFF2-40B4-BE49-F238E27FC236}">
                <a16:creationId xmlns:a16="http://schemas.microsoft.com/office/drawing/2014/main" id="{7D85E679-1586-D5FF-929B-14FD323C6D77}"/>
              </a:ext>
            </a:extLst>
          </p:cNvPr>
          <p:cNvSpPr/>
          <p:nvPr/>
        </p:nvSpPr>
        <p:spPr>
          <a:xfrm>
            <a:off x="838201" y="2094067"/>
            <a:ext cx="2636517" cy="109214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Retrospektív </a:t>
            </a:r>
            <a:r>
              <a:rPr lang="hu-HU" dirty="0" err="1"/>
              <a:t>kohorszvizsgálat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6114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  <p:bldP spid="38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21324-508F-7E55-412F-521B740E6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779BCEA6-95B2-30F0-8001-1BF9ED736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64"/>
            <a:ext cx="10515600" cy="698472"/>
          </a:xfrm>
        </p:spPr>
        <p:txBody>
          <a:bodyPr>
            <a:normAutofit/>
          </a:bodyPr>
          <a:lstStyle/>
          <a:p>
            <a:pPr algn="ctr"/>
            <a:r>
              <a:rPr lang="hu-HU" cap="small" dirty="0"/>
              <a:t>D2T RA — gyakorlati definíciók</a:t>
            </a: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F5D60991-DAB7-401F-4267-1B44E0170C93}"/>
              </a:ext>
            </a:extLst>
          </p:cNvPr>
          <p:cNvSpPr txBox="1">
            <a:spLocks/>
          </p:cNvSpPr>
          <p:nvPr/>
        </p:nvSpPr>
        <p:spPr>
          <a:xfrm>
            <a:off x="5353685" y="216368"/>
            <a:ext cx="1484630" cy="43300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sz="1800" dirty="0"/>
              <a:t>MÓDSZEREK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1ABAA060-E0D0-FB4F-AEA2-518CF2584D21}"/>
              </a:ext>
            </a:extLst>
          </p:cNvPr>
          <p:cNvCxnSpPr>
            <a:cxnSpLocks/>
          </p:cNvCxnSpPr>
          <p:nvPr/>
        </p:nvCxnSpPr>
        <p:spPr>
          <a:xfrm>
            <a:off x="568960" y="735009"/>
            <a:ext cx="109844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églalap: lekerekített 1">
            <a:extLst>
              <a:ext uri="{FF2B5EF4-FFF2-40B4-BE49-F238E27FC236}">
                <a16:creationId xmlns:a16="http://schemas.microsoft.com/office/drawing/2014/main" id="{561D1588-BFA9-87F7-9D06-3B168659E0E6}"/>
              </a:ext>
            </a:extLst>
          </p:cNvPr>
          <p:cNvSpPr/>
          <p:nvPr/>
        </p:nvSpPr>
        <p:spPr>
          <a:xfrm>
            <a:off x="323539" y="1747520"/>
            <a:ext cx="2831690" cy="3936836"/>
          </a:xfrm>
          <a:prstGeom prst="roundRect">
            <a:avLst/>
          </a:prstGeom>
          <a:solidFill>
            <a:srgbClr val="E3E6F5"/>
          </a:solidFill>
          <a:ln w="5715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i="1" dirty="0"/>
              <a:t>EULAR-ajánlás szerinti kezelés során:</a:t>
            </a:r>
          </a:p>
          <a:p>
            <a:pPr algn="ctr"/>
            <a:endParaRPr lang="hu-HU" i="1" dirty="0"/>
          </a:p>
          <a:p>
            <a:pPr algn="ctr"/>
            <a:r>
              <a:rPr lang="en-GB" b="1" dirty="0">
                <a:solidFill>
                  <a:srgbClr val="C00000"/>
                </a:solidFill>
              </a:rPr>
              <a:t>≥</a:t>
            </a:r>
            <a:r>
              <a:rPr lang="hu-HU" b="1" dirty="0">
                <a:solidFill>
                  <a:srgbClr val="C00000"/>
                </a:solidFill>
              </a:rPr>
              <a:t> 2 </a:t>
            </a:r>
            <a:r>
              <a:rPr lang="hu-HU" sz="1400" dirty="0">
                <a:solidFill>
                  <a:srgbClr val="C00000"/>
                </a:solidFill>
              </a:rPr>
              <a:t>(eltérő hatásmechanizmusú) </a:t>
            </a:r>
            <a:r>
              <a:rPr lang="hu-HU" b="1" dirty="0">
                <a:solidFill>
                  <a:srgbClr val="C00000"/>
                </a:solidFill>
              </a:rPr>
              <a:t>b/</a:t>
            </a:r>
            <a:r>
              <a:rPr lang="hu-HU" b="1" dirty="0" err="1">
                <a:solidFill>
                  <a:srgbClr val="C00000"/>
                </a:solidFill>
              </a:rPr>
              <a:t>tsDMARD</a:t>
            </a:r>
            <a:r>
              <a:rPr lang="hu-HU" b="1" dirty="0">
                <a:solidFill>
                  <a:srgbClr val="C00000"/>
                </a:solidFill>
              </a:rPr>
              <a:t> terápiás sikertelensége</a:t>
            </a:r>
          </a:p>
          <a:p>
            <a:pPr algn="ctr"/>
            <a:endParaRPr lang="hu-HU" b="1" dirty="0"/>
          </a:p>
          <a:p>
            <a:pPr algn="ctr"/>
            <a:r>
              <a:rPr lang="hu-HU" dirty="0"/>
              <a:t>(sikertelen </a:t>
            </a:r>
            <a:r>
              <a:rPr lang="hu-HU" dirty="0" err="1"/>
              <a:t>csDMARD</a:t>
            </a:r>
            <a:r>
              <a:rPr lang="hu-HU" dirty="0"/>
              <a:t>-kezelést követően)</a:t>
            </a:r>
            <a:endParaRPr lang="en-GB" dirty="0"/>
          </a:p>
        </p:txBody>
      </p:sp>
      <p:sp>
        <p:nvSpPr>
          <p:cNvPr id="8" name="Téglalap: lekerekített 7">
            <a:extLst>
              <a:ext uri="{FF2B5EF4-FFF2-40B4-BE49-F238E27FC236}">
                <a16:creationId xmlns:a16="http://schemas.microsoft.com/office/drawing/2014/main" id="{43E99929-C0BC-1103-90F5-8B3B71204B16}"/>
              </a:ext>
            </a:extLst>
          </p:cNvPr>
          <p:cNvSpPr/>
          <p:nvPr/>
        </p:nvSpPr>
        <p:spPr>
          <a:xfrm>
            <a:off x="3287641" y="2752091"/>
            <a:ext cx="5923932" cy="560076"/>
          </a:xfrm>
          <a:prstGeom prst="round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Legalább mérsékelt betegségaktivitás</a:t>
            </a:r>
          </a:p>
          <a:p>
            <a:pPr algn="ctr"/>
            <a:r>
              <a:rPr lang="hu-HU" sz="1400" dirty="0"/>
              <a:t>(pl. DAS2</a:t>
            </a:r>
            <a:r>
              <a:rPr lang="en-GB" sz="1400" dirty="0"/>
              <a:t>8–</a:t>
            </a:r>
            <a:r>
              <a:rPr lang="hu-HU" sz="1400" dirty="0" err="1"/>
              <a:t>We</a:t>
            </a:r>
            <a:r>
              <a:rPr lang="hu-HU" sz="1400" dirty="0"/>
              <a:t> &gt; 3,2 vagy</a:t>
            </a:r>
            <a:r>
              <a:rPr lang="hu-HU" sz="1400" i="1" dirty="0"/>
              <a:t> </a:t>
            </a:r>
            <a:r>
              <a:rPr lang="hu-HU" sz="1400" dirty="0"/>
              <a:t>CDAI &gt; 10)</a:t>
            </a:r>
            <a:endParaRPr lang="en-GB" sz="1400" dirty="0"/>
          </a:p>
        </p:txBody>
      </p:sp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64BF7691-1B91-DB7B-C571-7627DBBE899D}"/>
              </a:ext>
            </a:extLst>
          </p:cNvPr>
          <p:cNvSpPr/>
          <p:nvPr/>
        </p:nvSpPr>
        <p:spPr>
          <a:xfrm>
            <a:off x="3287639" y="3312166"/>
            <a:ext cx="5923934" cy="618451"/>
          </a:xfrm>
          <a:prstGeom prst="round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Aktív betegségre utaló jelek </a:t>
            </a:r>
            <a:r>
              <a:rPr lang="hu-HU" sz="1400" dirty="0">
                <a:solidFill>
                  <a:schemeClr val="bg1">
                    <a:lumMod val="75000"/>
                  </a:schemeClr>
                </a:solidFill>
              </a:rPr>
              <a:t>(pl. akutfázis-fehérjék, képalkotók)</a:t>
            </a:r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 és/vagy tünetek </a:t>
            </a:r>
            <a:r>
              <a:rPr lang="hu-HU" sz="1400" dirty="0">
                <a:solidFill>
                  <a:schemeClr val="bg1">
                    <a:lumMod val="75000"/>
                  </a:schemeClr>
                </a:solidFill>
              </a:rPr>
              <a:t>(ízületi vagy egyéb)</a:t>
            </a:r>
            <a:endParaRPr lang="en-GB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Téglalap: lekerekített 9">
            <a:extLst>
              <a:ext uri="{FF2B5EF4-FFF2-40B4-BE49-F238E27FC236}">
                <a16:creationId xmlns:a16="http://schemas.microsoft.com/office/drawing/2014/main" id="{9C29598E-FAAD-E253-5DC7-91DCB5FB62E0}"/>
              </a:ext>
            </a:extLst>
          </p:cNvPr>
          <p:cNvSpPr/>
          <p:nvPr/>
        </p:nvSpPr>
        <p:spPr>
          <a:xfrm>
            <a:off x="3288426" y="3930617"/>
            <a:ext cx="5923931" cy="598785"/>
          </a:xfrm>
          <a:prstGeom prst="round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GC-kezelés mérséklésének sikertelensége</a:t>
            </a:r>
          </a:p>
          <a:p>
            <a:pPr algn="ctr"/>
            <a:r>
              <a:rPr lang="hu-HU" sz="1400" dirty="0">
                <a:solidFill>
                  <a:schemeClr val="bg1">
                    <a:lumMod val="75000"/>
                  </a:schemeClr>
                </a:solidFill>
              </a:rPr>
              <a:t>(7,5 mg/nap </a:t>
            </a:r>
            <a:r>
              <a:rPr lang="hu-HU" sz="1400" dirty="0" err="1">
                <a:solidFill>
                  <a:schemeClr val="bg1">
                    <a:lumMod val="75000"/>
                  </a:schemeClr>
                </a:solidFill>
              </a:rPr>
              <a:t>prednizonekvivalens</a:t>
            </a:r>
            <a:r>
              <a:rPr lang="hu-HU" sz="1400" dirty="0">
                <a:solidFill>
                  <a:schemeClr val="bg1">
                    <a:lumMod val="75000"/>
                  </a:schemeClr>
                </a:solidFill>
              </a:rPr>
              <a:t> dózis alá)</a:t>
            </a:r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GB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Téglalap: lekerekített 10">
            <a:extLst>
              <a:ext uri="{FF2B5EF4-FFF2-40B4-BE49-F238E27FC236}">
                <a16:creationId xmlns:a16="http://schemas.microsoft.com/office/drawing/2014/main" id="{A002B4BB-8D26-6E95-0098-3FC22C5DAD44}"/>
              </a:ext>
            </a:extLst>
          </p:cNvPr>
          <p:cNvSpPr/>
          <p:nvPr/>
        </p:nvSpPr>
        <p:spPr>
          <a:xfrm>
            <a:off x="3297797" y="4529402"/>
            <a:ext cx="5919014" cy="577781"/>
          </a:xfrm>
          <a:prstGeom prst="round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Gyors radiológiai progresszió</a:t>
            </a:r>
          </a:p>
          <a:p>
            <a:pPr algn="ctr"/>
            <a:r>
              <a:rPr lang="hu-HU" sz="1400" dirty="0">
                <a:solidFill>
                  <a:schemeClr val="bg1">
                    <a:lumMod val="75000"/>
                  </a:schemeClr>
                </a:solidFill>
              </a:rPr>
              <a:t>(± aktív betegség jelei)</a:t>
            </a:r>
            <a:endParaRPr lang="en-GB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églalap: lekerekített 11">
            <a:extLst>
              <a:ext uri="{FF2B5EF4-FFF2-40B4-BE49-F238E27FC236}">
                <a16:creationId xmlns:a16="http://schemas.microsoft.com/office/drawing/2014/main" id="{E463A00F-7EFE-20A2-1CB1-48EF4BA067C8}"/>
              </a:ext>
            </a:extLst>
          </p:cNvPr>
          <p:cNvSpPr/>
          <p:nvPr/>
        </p:nvSpPr>
        <p:spPr>
          <a:xfrm>
            <a:off x="3297797" y="5107183"/>
            <a:ext cx="5919013" cy="577173"/>
          </a:xfrm>
          <a:prstGeom prst="roundRect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Egyéb életminőség-csökkenést okozó tünetek</a:t>
            </a:r>
          </a:p>
          <a:p>
            <a:pPr algn="ctr"/>
            <a:r>
              <a:rPr lang="hu-HU" sz="1400" dirty="0">
                <a:solidFill>
                  <a:schemeClr val="bg1">
                    <a:lumMod val="75000"/>
                  </a:schemeClr>
                </a:solidFill>
              </a:rPr>
              <a:t>(a fenti kritériumok hiányában)</a:t>
            </a:r>
            <a:endParaRPr lang="en-GB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églalap: lekerekített 14">
            <a:extLst>
              <a:ext uri="{FF2B5EF4-FFF2-40B4-BE49-F238E27FC236}">
                <a16:creationId xmlns:a16="http://schemas.microsoft.com/office/drawing/2014/main" id="{AFD1297B-28C6-E90B-3B6C-04D4ABE18AC0}"/>
              </a:ext>
            </a:extLst>
          </p:cNvPr>
          <p:cNvSpPr/>
          <p:nvPr/>
        </p:nvSpPr>
        <p:spPr>
          <a:xfrm>
            <a:off x="323539" y="1747520"/>
            <a:ext cx="2831690" cy="3936836"/>
          </a:xfrm>
          <a:prstGeom prst="roundRect">
            <a:avLst/>
          </a:prstGeom>
          <a:solidFill>
            <a:srgbClr val="E3E6F5"/>
          </a:solidFill>
          <a:ln w="5715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i="1" dirty="0"/>
              <a:t>EULAR-ajánlás szerinti kezelés során:</a:t>
            </a:r>
          </a:p>
          <a:p>
            <a:pPr algn="ctr"/>
            <a:endParaRPr lang="hu-HU" i="1" dirty="0"/>
          </a:p>
          <a:p>
            <a:pPr algn="ctr"/>
            <a:r>
              <a:rPr lang="en-GB" b="1" dirty="0">
                <a:solidFill>
                  <a:srgbClr val="C00000"/>
                </a:solidFill>
              </a:rPr>
              <a:t>≥</a:t>
            </a:r>
            <a:r>
              <a:rPr lang="hu-HU" b="1" dirty="0">
                <a:solidFill>
                  <a:srgbClr val="C00000"/>
                </a:solidFill>
              </a:rPr>
              <a:t> 2 eltérő mechanizmusú b/tsDMARD sikertelensége</a:t>
            </a:r>
          </a:p>
          <a:p>
            <a:pPr algn="ctr"/>
            <a:endParaRPr lang="hu-HU" b="1" dirty="0"/>
          </a:p>
          <a:p>
            <a:pPr algn="ctr"/>
            <a:r>
              <a:rPr lang="hu-HU" dirty="0"/>
              <a:t>(sikertelen </a:t>
            </a:r>
            <a:r>
              <a:rPr lang="hu-HU" dirty="0" err="1"/>
              <a:t>csDMARD</a:t>
            </a:r>
            <a:r>
              <a:rPr lang="hu-HU" dirty="0"/>
              <a:t>-kezelést követően)</a:t>
            </a:r>
            <a:endParaRPr lang="en-GB" dirty="0"/>
          </a:p>
        </p:txBody>
      </p:sp>
      <p:sp>
        <p:nvSpPr>
          <p:cNvPr id="17" name="Téglalap: lekerekített 16">
            <a:extLst>
              <a:ext uri="{FF2B5EF4-FFF2-40B4-BE49-F238E27FC236}">
                <a16:creationId xmlns:a16="http://schemas.microsoft.com/office/drawing/2014/main" id="{038915FC-3B38-F3FA-E243-092BD4BB429C}"/>
              </a:ext>
            </a:extLst>
          </p:cNvPr>
          <p:cNvSpPr/>
          <p:nvPr/>
        </p:nvSpPr>
        <p:spPr>
          <a:xfrm>
            <a:off x="3283973" y="1749740"/>
            <a:ext cx="5923932" cy="92731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/>
                </a:solidFill>
              </a:rPr>
              <a:t>Aktív/progresszív betegségre </a:t>
            </a:r>
            <a:r>
              <a:rPr lang="hu-HU" dirty="0">
                <a:solidFill>
                  <a:schemeClr val="tx1"/>
                </a:solidFill>
              </a:rPr>
              <a:t>utaló jelek</a:t>
            </a:r>
          </a:p>
          <a:p>
            <a:pPr algn="ctr"/>
            <a:r>
              <a:rPr lang="hu-HU" sz="1600" i="1" dirty="0"/>
              <a:t>(</a:t>
            </a:r>
            <a:r>
              <a:rPr lang="en-GB" sz="1600" i="1" dirty="0"/>
              <a:t>≥</a:t>
            </a:r>
            <a:r>
              <a:rPr lang="hu-HU" sz="1600" i="1" dirty="0"/>
              <a:t> 1 az alábbiak közül)</a:t>
            </a:r>
            <a:endParaRPr lang="en-GB" sz="1600" i="1" dirty="0"/>
          </a:p>
        </p:txBody>
      </p:sp>
      <p:sp>
        <p:nvSpPr>
          <p:cNvPr id="19" name="Téglalap: lekerekített 18">
            <a:extLst>
              <a:ext uri="{FF2B5EF4-FFF2-40B4-BE49-F238E27FC236}">
                <a16:creationId xmlns:a16="http://schemas.microsoft.com/office/drawing/2014/main" id="{6E49A6A6-F42A-6840-5215-31E95F3BB684}"/>
              </a:ext>
            </a:extLst>
          </p:cNvPr>
          <p:cNvSpPr/>
          <p:nvPr/>
        </p:nvSpPr>
        <p:spPr>
          <a:xfrm>
            <a:off x="3287641" y="2752091"/>
            <a:ext cx="5923932" cy="560076"/>
          </a:xfrm>
          <a:prstGeom prst="roundRect">
            <a:avLst/>
          </a:prstGeom>
          <a:solidFill>
            <a:srgbClr val="E3E6F5"/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Legalább mérsékelt betegségaktivitás</a:t>
            </a:r>
          </a:p>
          <a:p>
            <a:pPr algn="ctr"/>
            <a:r>
              <a:rPr lang="hu-HU" sz="1400" dirty="0">
                <a:solidFill>
                  <a:schemeClr val="bg1">
                    <a:lumMod val="65000"/>
                  </a:schemeClr>
                </a:solidFill>
              </a:rPr>
              <a:t>(pl. </a:t>
            </a:r>
            <a:r>
              <a:rPr lang="hu-HU" sz="1400" b="1" dirty="0">
                <a:solidFill>
                  <a:srgbClr val="C00000"/>
                </a:solidFill>
              </a:rPr>
              <a:t>DAS2</a:t>
            </a:r>
            <a:r>
              <a:rPr lang="en-GB" sz="1400" b="1" dirty="0">
                <a:solidFill>
                  <a:srgbClr val="C00000"/>
                </a:solidFill>
              </a:rPr>
              <a:t>8–</a:t>
            </a:r>
            <a:r>
              <a:rPr lang="hu-HU" sz="1400" b="1" dirty="0" err="1">
                <a:solidFill>
                  <a:srgbClr val="C00000"/>
                </a:solidFill>
              </a:rPr>
              <a:t>We</a:t>
            </a:r>
            <a:r>
              <a:rPr lang="hu-HU" sz="1400" b="1" dirty="0">
                <a:solidFill>
                  <a:srgbClr val="C00000"/>
                </a:solidFill>
              </a:rPr>
              <a:t> &gt; 3,2 </a:t>
            </a:r>
            <a:r>
              <a:rPr lang="hu-HU" sz="1400" dirty="0">
                <a:solidFill>
                  <a:schemeClr val="bg1">
                    <a:lumMod val="65000"/>
                  </a:schemeClr>
                </a:solidFill>
              </a:rPr>
              <a:t>vagy</a:t>
            </a:r>
            <a:r>
              <a:rPr lang="hu-HU" sz="14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u-HU" sz="1400" dirty="0">
                <a:solidFill>
                  <a:schemeClr val="bg1">
                    <a:lumMod val="65000"/>
                  </a:schemeClr>
                </a:solidFill>
              </a:rPr>
              <a:t>CDAI &gt; 10)</a:t>
            </a:r>
            <a:endParaRPr lang="en-GB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Téglalap: lekerekített 28">
            <a:extLst>
              <a:ext uri="{FF2B5EF4-FFF2-40B4-BE49-F238E27FC236}">
                <a16:creationId xmlns:a16="http://schemas.microsoft.com/office/drawing/2014/main" id="{D14EBE52-4E78-3B74-D1ED-C27F83C5D4C7}"/>
              </a:ext>
            </a:extLst>
          </p:cNvPr>
          <p:cNvSpPr/>
          <p:nvPr/>
        </p:nvSpPr>
        <p:spPr>
          <a:xfrm>
            <a:off x="9340315" y="1747520"/>
            <a:ext cx="2521982" cy="393683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A</a:t>
            </a:r>
          </a:p>
          <a:p>
            <a:pPr algn="ctr"/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reumatológus és/vagy beteg </a:t>
            </a:r>
            <a:r>
              <a:rPr lang="hu-HU" b="1" dirty="0">
                <a:solidFill>
                  <a:schemeClr val="bg1">
                    <a:lumMod val="75000"/>
                  </a:schemeClr>
                </a:solidFill>
              </a:rPr>
              <a:t>problémásként ítéli meg</a:t>
            </a:r>
          </a:p>
          <a:p>
            <a:pPr algn="ctr"/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a betegségkontrollt</a:t>
            </a: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0" name="Hatszög 29">
            <a:extLst>
              <a:ext uri="{FF2B5EF4-FFF2-40B4-BE49-F238E27FC236}">
                <a16:creationId xmlns:a16="http://schemas.microsoft.com/office/drawing/2014/main" id="{CC13FB6B-AF18-4B7D-63B8-E515E41A194A}"/>
              </a:ext>
            </a:extLst>
          </p:cNvPr>
          <p:cNvSpPr/>
          <p:nvPr/>
        </p:nvSpPr>
        <p:spPr>
          <a:xfrm>
            <a:off x="1342436" y="1348584"/>
            <a:ext cx="721360" cy="527760"/>
          </a:xfrm>
          <a:prstGeom prst="hexagon">
            <a:avLst/>
          </a:prstGeom>
          <a:solidFill>
            <a:schemeClr val="tx1">
              <a:lumMod val="40000"/>
              <a:lumOff val="6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1" name="Hatszög 30">
            <a:extLst>
              <a:ext uri="{FF2B5EF4-FFF2-40B4-BE49-F238E27FC236}">
                <a16:creationId xmlns:a16="http://schemas.microsoft.com/office/drawing/2014/main" id="{A7B2B966-F2D2-8E15-24A2-5E05B81A66E6}"/>
              </a:ext>
            </a:extLst>
          </p:cNvPr>
          <p:cNvSpPr/>
          <p:nvPr/>
        </p:nvSpPr>
        <p:spPr>
          <a:xfrm>
            <a:off x="5735320" y="1363591"/>
            <a:ext cx="721360" cy="527760"/>
          </a:xfrm>
          <a:prstGeom prst="hexagon">
            <a:avLst/>
          </a:prstGeom>
          <a:solidFill>
            <a:schemeClr val="tx1">
              <a:lumMod val="40000"/>
              <a:lumOff val="6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2" name="Hatszög 31">
            <a:extLst>
              <a:ext uri="{FF2B5EF4-FFF2-40B4-BE49-F238E27FC236}">
                <a16:creationId xmlns:a16="http://schemas.microsoft.com/office/drawing/2014/main" id="{68E747C7-84B1-5F17-1705-75273D6D7BB4}"/>
              </a:ext>
            </a:extLst>
          </p:cNvPr>
          <p:cNvSpPr/>
          <p:nvPr/>
        </p:nvSpPr>
        <p:spPr>
          <a:xfrm>
            <a:off x="10245866" y="1348584"/>
            <a:ext cx="721360" cy="527760"/>
          </a:xfrm>
          <a:prstGeom prst="hexagon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5402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8D34D2FB-C3AA-7F4E-5637-14FA253A5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64"/>
            <a:ext cx="10515600" cy="698472"/>
          </a:xfrm>
        </p:spPr>
        <p:txBody>
          <a:bodyPr>
            <a:normAutofit/>
          </a:bodyPr>
          <a:lstStyle/>
          <a:p>
            <a:pPr algn="ctr"/>
            <a:r>
              <a:rPr lang="hu-HU" cap="small" dirty="0"/>
              <a:t>D2T RA — gyakorlati definíciók</a:t>
            </a: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772FCD10-BCF0-BF06-A72C-33C09AE61EE6}"/>
              </a:ext>
            </a:extLst>
          </p:cNvPr>
          <p:cNvSpPr txBox="1">
            <a:spLocks/>
          </p:cNvSpPr>
          <p:nvPr/>
        </p:nvSpPr>
        <p:spPr>
          <a:xfrm>
            <a:off x="5353685" y="216368"/>
            <a:ext cx="1484630" cy="43300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sz="1800" dirty="0"/>
              <a:t>MÓDSZEREK</a:t>
            </a:r>
          </a:p>
        </p:txBody>
      </p:sp>
      <p:sp>
        <p:nvSpPr>
          <p:cNvPr id="12" name="Téglalap: lekerekített 11">
            <a:extLst>
              <a:ext uri="{FF2B5EF4-FFF2-40B4-BE49-F238E27FC236}">
                <a16:creationId xmlns:a16="http://schemas.microsoft.com/office/drawing/2014/main" id="{E7818A9C-63BC-8C96-F73C-962DF33C5EE6}"/>
              </a:ext>
            </a:extLst>
          </p:cNvPr>
          <p:cNvSpPr/>
          <p:nvPr/>
        </p:nvSpPr>
        <p:spPr>
          <a:xfrm>
            <a:off x="2538419" y="1747521"/>
            <a:ext cx="2831690" cy="1554480"/>
          </a:xfrm>
          <a:prstGeom prst="roundRect">
            <a:avLst/>
          </a:prstGeom>
          <a:solidFill>
            <a:srgbClr val="E3E6F5"/>
          </a:solidFill>
          <a:ln w="5715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≥</a:t>
            </a:r>
            <a:r>
              <a:rPr lang="hu-HU" b="1" dirty="0">
                <a:solidFill>
                  <a:srgbClr val="C00000"/>
                </a:solidFill>
              </a:rPr>
              <a:t> 2 eltérő mechanizmusú b/tsDMARD sikertelensége</a:t>
            </a:r>
          </a:p>
        </p:txBody>
      </p:sp>
      <p:sp>
        <p:nvSpPr>
          <p:cNvPr id="14" name="Téglalap: lekerekített 13">
            <a:extLst>
              <a:ext uri="{FF2B5EF4-FFF2-40B4-BE49-F238E27FC236}">
                <a16:creationId xmlns:a16="http://schemas.microsoft.com/office/drawing/2014/main" id="{7A5657DD-5C36-8DFC-AB09-68794FB96519}"/>
              </a:ext>
            </a:extLst>
          </p:cNvPr>
          <p:cNvSpPr/>
          <p:nvPr/>
        </p:nvSpPr>
        <p:spPr>
          <a:xfrm>
            <a:off x="6880559" y="1747520"/>
            <a:ext cx="2831690" cy="1554479"/>
          </a:xfrm>
          <a:prstGeom prst="roundRect">
            <a:avLst/>
          </a:prstGeom>
          <a:solidFill>
            <a:srgbClr val="E3E6F5"/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srgbClr val="C00000"/>
                </a:solidFill>
              </a:rPr>
              <a:t>DAS2</a:t>
            </a:r>
            <a:r>
              <a:rPr lang="en-GB" sz="2400" b="1" dirty="0">
                <a:solidFill>
                  <a:srgbClr val="C00000"/>
                </a:solidFill>
              </a:rPr>
              <a:t>8</a:t>
            </a:r>
            <a:r>
              <a:rPr lang="hu-HU" sz="2400" b="1" dirty="0">
                <a:solidFill>
                  <a:srgbClr val="C00000"/>
                </a:solidFill>
              </a:rPr>
              <a:t> &gt; 3,2</a:t>
            </a:r>
            <a:endParaRPr lang="en-GB" sz="2400" dirty="0"/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5AB62DF1-3E41-FB06-EBFA-BBFBCA9D0251}"/>
              </a:ext>
            </a:extLst>
          </p:cNvPr>
          <p:cNvCxnSpPr>
            <a:cxnSpLocks/>
          </p:cNvCxnSpPr>
          <p:nvPr/>
        </p:nvCxnSpPr>
        <p:spPr>
          <a:xfrm>
            <a:off x="568960" y="735009"/>
            <a:ext cx="109844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atszög 7">
            <a:extLst>
              <a:ext uri="{FF2B5EF4-FFF2-40B4-BE49-F238E27FC236}">
                <a16:creationId xmlns:a16="http://schemas.microsoft.com/office/drawing/2014/main" id="{125AB158-94E7-298D-00F5-1F4863720720}"/>
              </a:ext>
            </a:extLst>
          </p:cNvPr>
          <p:cNvSpPr/>
          <p:nvPr/>
        </p:nvSpPr>
        <p:spPr>
          <a:xfrm>
            <a:off x="3557316" y="1348584"/>
            <a:ext cx="721360" cy="527760"/>
          </a:xfrm>
          <a:prstGeom prst="hexagon">
            <a:avLst/>
          </a:prstGeom>
          <a:solidFill>
            <a:schemeClr val="tx1">
              <a:lumMod val="40000"/>
              <a:lumOff val="6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Hatszög 9">
            <a:extLst>
              <a:ext uri="{FF2B5EF4-FFF2-40B4-BE49-F238E27FC236}">
                <a16:creationId xmlns:a16="http://schemas.microsoft.com/office/drawing/2014/main" id="{CF081409-B69F-C7E0-2190-BBEDCA73A62E}"/>
              </a:ext>
            </a:extLst>
          </p:cNvPr>
          <p:cNvSpPr/>
          <p:nvPr/>
        </p:nvSpPr>
        <p:spPr>
          <a:xfrm>
            <a:off x="7950200" y="1363591"/>
            <a:ext cx="721360" cy="527760"/>
          </a:xfrm>
          <a:prstGeom prst="hexagon">
            <a:avLst/>
          </a:prstGeom>
          <a:solidFill>
            <a:schemeClr val="tx1">
              <a:lumMod val="40000"/>
              <a:lumOff val="6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3FCA2EE9-19C8-72C4-C2B4-BC0432C65DF6}"/>
              </a:ext>
            </a:extLst>
          </p:cNvPr>
          <p:cNvSpPr/>
          <p:nvPr/>
        </p:nvSpPr>
        <p:spPr>
          <a:xfrm>
            <a:off x="1530945" y="4160114"/>
            <a:ext cx="2481279" cy="595950"/>
          </a:xfrm>
          <a:prstGeom prst="rect">
            <a:avLst/>
          </a:prstGeom>
          <a:solidFill>
            <a:srgbClr val="D9FBF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srgbClr val="000000"/>
                </a:solidFill>
              </a:rPr>
              <a:t>b/tsDMARD</a:t>
            </a:r>
            <a:r>
              <a:rPr lang="hu-HU" sz="2400" baseline="30000" dirty="0">
                <a:solidFill>
                  <a:srgbClr val="000000"/>
                </a:solidFill>
              </a:rPr>
              <a:t>1</a:t>
            </a:r>
            <a:endParaRPr lang="hu-HU" sz="2400" dirty="0">
              <a:solidFill>
                <a:srgbClr val="000000"/>
              </a:solidFill>
            </a:endParaRP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E01CB195-5E79-F195-46C2-FDF5938F799A}"/>
              </a:ext>
            </a:extLst>
          </p:cNvPr>
          <p:cNvSpPr/>
          <p:nvPr/>
        </p:nvSpPr>
        <p:spPr>
          <a:xfrm>
            <a:off x="4012223" y="4160114"/>
            <a:ext cx="3721915" cy="5959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400" dirty="0">
                <a:solidFill>
                  <a:srgbClr val="000000"/>
                </a:solidFill>
              </a:rPr>
              <a:t>   b/tsDMARD</a:t>
            </a:r>
            <a:r>
              <a:rPr lang="hu-HU" sz="2400" baseline="30000" dirty="0">
                <a:solidFill>
                  <a:srgbClr val="000000"/>
                </a:solidFill>
              </a:rPr>
              <a:t>2</a:t>
            </a:r>
            <a:endParaRPr lang="hu-HU" sz="2400" dirty="0">
              <a:solidFill>
                <a:srgbClr val="000000"/>
              </a:solidFill>
            </a:endParaRPr>
          </a:p>
        </p:txBody>
      </p:sp>
      <p:sp>
        <p:nvSpPr>
          <p:cNvPr id="18" name="Kereszt 17">
            <a:extLst>
              <a:ext uri="{FF2B5EF4-FFF2-40B4-BE49-F238E27FC236}">
                <a16:creationId xmlns:a16="http://schemas.microsoft.com/office/drawing/2014/main" id="{41262C53-1165-778A-FE69-B8469B967875}"/>
              </a:ext>
            </a:extLst>
          </p:cNvPr>
          <p:cNvSpPr/>
          <p:nvPr/>
        </p:nvSpPr>
        <p:spPr>
          <a:xfrm>
            <a:off x="5795134" y="2228530"/>
            <a:ext cx="660400" cy="595950"/>
          </a:xfrm>
          <a:prstGeom prst="plus">
            <a:avLst>
              <a:gd name="adj" fmla="val 37752"/>
            </a:avLst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83F2A178-C228-0E7A-9B04-FF35C0E6E4C7}"/>
              </a:ext>
            </a:extLst>
          </p:cNvPr>
          <p:cNvSpPr/>
          <p:nvPr/>
        </p:nvSpPr>
        <p:spPr>
          <a:xfrm>
            <a:off x="1530945" y="5247234"/>
            <a:ext cx="2481279" cy="595950"/>
          </a:xfrm>
          <a:prstGeom prst="rect">
            <a:avLst/>
          </a:prstGeom>
          <a:solidFill>
            <a:srgbClr val="D9FBF2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srgbClr val="000000"/>
                </a:solidFill>
              </a:rPr>
              <a:t>b/tsDMARD</a:t>
            </a:r>
            <a:r>
              <a:rPr lang="hu-HU" sz="2400" baseline="30000" dirty="0">
                <a:solidFill>
                  <a:srgbClr val="000000"/>
                </a:solidFill>
              </a:rPr>
              <a:t>1</a:t>
            </a:r>
            <a:endParaRPr lang="hu-HU" sz="2400" dirty="0">
              <a:solidFill>
                <a:srgbClr val="000000"/>
              </a:solidFill>
            </a:endParaRP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B4022039-341C-E5C8-B54F-F39069CFAF9C}"/>
              </a:ext>
            </a:extLst>
          </p:cNvPr>
          <p:cNvSpPr/>
          <p:nvPr/>
        </p:nvSpPr>
        <p:spPr>
          <a:xfrm>
            <a:off x="4012224" y="5247234"/>
            <a:ext cx="3721912" cy="5959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400" dirty="0">
                <a:solidFill>
                  <a:srgbClr val="000000"/>
                </a:solidFill>
              </a:rPr>
              <a:t>   b/tsDMARD</a:t>
            </a:r>
            <a:r>
              <a:rPr lang="hu-HU" sz="2400" baseline="30000" dirty="0">
                <a:solidFill>
                  <a:srgbClr val="000000"/>
                </a:solidFill>
              </a:rPr>
              <a:t>2</a:t>
            </a:r>
            <a:endParaRPr lang="hu-HU" sz="2400" dirty="0">
              <a:solidFill>
                <a:srgbClr val="000000"/>
              </a:solidFill>
            </a:endParaRP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40A55261-7848-9138-ED7A-A007E666E5BF}"/>
              </a:ext>
            </a:extLst>
          </p:cNvPr>
          <p:cNvSpPr/>
          <p:nvPr/>
        </p:nvSpPr>
        <p:spPr>
          <a:xfrm>
            <a:off x="7734142" y="5245084"/>
            <a:ext cx="2481279" cy="5959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i="1" dirty="0">
                <a:solidFill>
                  <a:schemeClr val="bg1">
                    <a:lumMod val="50000"/>
                  </a:schemeClr>
                </a:solidFill>
              </a:rPr>
              <a:t>újabb b/tsDMARD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2CF96391-77F1-1597-20EF-20C0D0398DA9}"/>
              </a:ext>
            </a:extLst>
          </p:cNvPr>
          <p:cNvSpPr/>
          <p:nvPr/>
        </p:nvSpPr>
        <p:spPr>
          <a:xfrm>
            <a:off x="7734142" y="4160114"/>
            <a:ext cx="2481279" cy="5959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i="1" dirty="0">
                <a:solidFill>
                  <a:schemeClr val="bg1">
                    <a:lumMod val="50000"/>
                  </a:schemeClr>
                </a:solidFill>
              </a:rPr>
              <a:t>újabb b/tsDMARD</a:t>
            </a:r>
          </a:p>
        </p:txBody>
      </p:sp>
      <p:sp>
        <p:nvSpPr>
          <p:cNvPr id="36" name="Bal oldali szögletes zárójel 35">
            <a:extLst>
              <a:ext uri="{FF2B5EF4-FFF2-40B4-BE49-F238E27FC236}">
                <a16:creationId xmlns:a16="http://schemas.microsoft.com/office/drawing/2014/main" id="{427B66CD-C302-30EF-38F3-53343800DB2A}"/>
              </a:ext>
            </a:extLst>
          </p:cNvPr>
          <p:cNvSpPr/>
          <p:nvPr/>
        </p:nvSpPr>
        <p:spPr>
          <a:xfrm rot="5400000">
            <a:off x="5146826" y="2754679"/>
            <a:ext cx="212056" cy="248126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EA2B7834-C193-C102-BFB4-FEDF83A6F3DA}"/>
              </a:ext>
            </a:extLst>
          </p:cNvPr>
          <p:cNvSpPr txBox="1"/>
          <p:nvPr/>
        </p:nvSpPr>
        <p:spPr>
          <a:xfrm>
            <a:off x="4861367" y="3561952"/>
            <a:ext cx="772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/>
              <a:t>≥ </a:t>
            </a:r>
            <a:r>
              <a:rPr lang="hu-HU" sz="1600" b="1" dirty="0"/>
              <a:t>6 hó</a:t>
            </a:r>
          </a:p>
        </p:txBody>
      </p:sp>
      <p:sp>
        <p:nvSpPr>
          <p:cNvPr id="40" name="Hatszög 39">
            <a:extLst>
              <a:ext uri="{FF2B5EF4-FFF2-40B4-BE49-F238E27FC236}">
                <a16:creationId xmlns:a16="http://schemas.microsoft.com/office/drawing/2014/main" id="{C00E4B3E-728E-AF30-E677-D16F8D6BCFF7}"/>
              </a:ext>
            </a:extLst>
          </p:cNvPr>
          <p:cNvSpPr/>
          <p:nvPr/>
        </p:nvSpPr>
        <p:spPr>
          <a:xfrm>
            <a:off x="6310606" y="4096678"/>
            <a:ext cx="363384" cy="727502"/>
          </a:xfrm>
          <a:prstGeom prst="hexagon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4" name="Hatszög 43">
            <a:extLst>
              <a:ext uri="{FF2B5EF4-FFF2-40B4-BE49-F238E27FC236}">
                <a16:creationId xmlns:a16="http://schemas.microsoft.com/office/drawing/2014/main" id="{42CF3A53-A579-ECB3-347B-97C09C601359}"/>
              </a:ext>
            </a:extLst>
          </p:cNvPr>
          <p:cNvSpPr/>
          <p:nvPr/>
        </p:nvSpPr>
        <p:spPr>
          <a:xfrm>
            <a:off x="7122160" y="4116998"/>
            <a:ext cx="367006" cy="727502"/>
          </a:xfrm>
          <a:prstGeom prst="hexagon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7" name="Szövegdoboz 46">
            <a:extLst>
              <a:ext uri="{FF2B5EF4-FFF2-40B4-BE49-F238E27FC236}">
                <a16:creationId xmlns:a16="http://schemas.microsoft.com/office/drawing/2014/main" id="{2C5F83AC-3489-F27E-5CDE-3B257A03E4A5}"/>
              </a:ext>
            </a:extLst>
          </p:cNvPr>
          <p:cNvSpPr txBox="1"/>
          <p:nvPr/>
        </p:nvSpPr>
        <p:spPr>
          <a:xfrm>
            <a:off x="6766683" y="3783626"/>
            <a:ext cx="110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/>
              <a:t>DAS&gt;3,2</a:t>
            </a:r>
          </a:p>
        </p:txBody>
      </p:sp>
      <p:sp>
        <p:nvSpPr>
          <p:cNvPr id="49" name="Szövegdoboz 48">
            <a:extLst>
              <a:ext uri="{FF2B5EF4-FFF2-40B4-BE49-F238E27FC236}">
                <a16:creationId xmlns:a16="http://schemas.microsoft.com/office/drawing/2014/main" id="{1C5A8936-5D70-BC2B-DF33-FBD8900ACC66}"/>
              </a:ext>
            </a:extLst>
          </p:cNvPr>
          <p:cNvSpPr txBox="1"/>
          <p:nvPr/>
        </p:nvSpPr>
        <p:spPr>
          <a:xfrm>
            <a:off x="8409741" y="4904380"/>
            <a:ext cx="110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/>
              <a:t>DAS&gt;3,2</a:t>
            </a:r>
          </a:p>
        </p:txBody>
      </p:sp>
      <p:sp>
        <p:nvSpPr>
          <p:cNvPr id="50" name="Hatszög 49">
            <a:extLst>
              <a:ext uri="{FF2B5EF4-FFF2-40B4-BE49-F238E27FC236}">
                <a16:creationId xmlns:a16="http://schemas.microsoft.com/office/drawing/2014/main" id="{B9833814-BCD6-CDD2-97DC-7AC65BD119F7}"/>
              </a:ext>
            </a:extLst>
          </p:cNvPr>
          <p:cNvSpPr/>
          <p:nvPr/>
        </p:nvSpPr>
        <p:spPr>
          <a:xfrm>
            <a:off x="7546299" y="5205628"/>
            <a:ext cx="363384" cy="727502"/>
          </a:xfrm>
          <a:prstGeom prst="hexagon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1" name="Hatszög 50">
            <a:extLst>
              <a:ext uri="{FF2B5EF4-FFF2-40B4-BE49-F238E27FC236}">
                <a16:creationId xmlns:a16="http://schemas.microsoft.com/office/drawing/2014/main" id="{DD38FE71-1E6C-F589-F6CC-08460E6FCB62}"/>
              </a:ext>
            </a:extLst>
          </p:cNvPr>
          <p:cNvSpPr/>
          <p:nvPr/>
        </p:nvSpPr>
        <p:spPr>
          <a:xfrm>
            <a:off x="8791278" y="5203808"/>
            <a:ext cx="367006" cy="727502"/>
          </a:xfrm>
          <a:prstGeom prst="hexagon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2" name="Ellipszis 51">
            <a:extLst>
              <a:ext uri="{FF2B5EF4-FFF2-40B4-BE49-F238E27FC236}">
                <a16:creationId xmlns:a16="http://schemas.microsoft.com/office/drawing/2014/main" id="{F12D58D2-CF32-6F6C-0A98-1BAB41EDD0CB}"/>
              </a:ext>
            </a:extLst>
          </p:cNvPr>
          <p:cNvSpPr/>
          <p:nvPr/>
        </p:nvSpPr>
        <p:spPr>
          <a:xfrm>
            <a:off x="10683984" y="5244448"/>
            <a:ext cx="645187" cy="595951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/>
              <a:t>B</a:t>
            </a:r>
          </a:p>
        </p:txBody>
      </p:sp>
      <p:sp>
        <p:nvSpPr>
          <p:cNvPr id="54" name="Ellipszis 53">
            <a:extLst>
              <a:ext uri="{FF2B5EF4-FFF2-40B4-BE49-F238E27FC236}">
                <a16:creationId xmlns:a16="http://schemas.microsoft.com/office/drawing/2014/main" id="{C2C0EC5B-1EE6-5261-5906-40ACF89FEE56}"/>
              </a:ext>
            </a:extLst>
          </p:cNvPr>
          <p:cNvSpPr/>
          <p:nvPr/>
        </p:nvSpPr>
        <p:spPr>
          <a:xfrm>
            <a:off x="444960" y="4707943"/>
            <a:ext cx="645187" cy="595951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/>
              <a:t>A</a:t>
            </a:r>
          </a:p>
        </p:txBody>
      </p:sp>
      <p:sp>
        <p:nvSpPr>
          <p:cNvPr id="55" name="Bal oldali kapcsos zárójel 54">
            <a:extLst>
              <a:ext uri="{FF2B5EF4-FFF2-40B4-BE49-F238E27FC236}">
                <a16:creationId xmlns:a16="http://schemas.microsoft.com/office/drawing/2014/main" id="{6648BCA8-426E-F284-3ED5-8557A267B48F}"/>
              </a:ext>
            </a:extLst>
          </p:cNvPr>
          <p:cNvSpPr/>
          <p:nvPr/>
        </p:nvSpPr>
        <p:spPr>
          <a:xfrm>
            <a:off x="1203160" y="4157638"/>
            <a:ext cx="314910" cy="1682761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7" name="Egyenes összekötő nyíllal 56">
            <a:extLst>
              <a:ext uri="{FF2B5EF4-FFF2-40B4-BE49-F238E27FC236}">
                <a16:creationId xmlns:a16="http://schemas.microsoft.com/office/drawing/2014/main" id="{3AD5404A-92A5-D1E0-E4A7-0E3EE914723D}"/>
              </a:ext>
            </a:extLst>
          </p:cNvPr>
          <p:cNvCxnSpPr>
            <a:cxnSpLocks/>
            <a:stCxn id="26" idx="3"/>
            <a:endCxn id="52" idx="2"/>
          </p:cNvCxnSpPr>
          <p:nvPr/>
        </p:nvCxnSpPr>
        <p:spPr>
          <a:xfrm flipV="1">
            <a:off x="10215421" y="5542424"/>
            <a:ext cx="468563" cy="63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45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2" grpId="0" animBg="1"/>
      <p:bldP spid="26" grpId="0" animBg="1"/>
      <p:bldP spid="28" grpId="0" animBg="1"/>
      <p:bldP spid="36" grpId="0" animBg="1"/>
      <p:bldP spid="39" grpId="0"/>
      <p:bldP spid="40" grpId="0" animBg="1"/>
      <p:bldP spid="44" grpId="0" animBg="1"/>
      <p:bldP spid="47" grpId="0"/>
      <p:bldP spid="49" grpId="0"/>
      <p:bldP spid="50" grpId="0" animBg="1"/>
      <p:bldP spid="51" grpId="0" animBg="1"/>
      <p:bldP spid="52" grpId="0" animBg="1"/>
      <p:bldP spid="54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>
            <a:extLst>
              <a:ext uri="{FF2B5EF4-FFF2-40B4-BE49-F238E27FC236}">
                <a16:creationId xmlns:a16="http://schemas.microsoft.com/office/drawing/2014/main" id="{DBED29A8-C9C0-A31C-BE60-A41510ADC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64"/>
            <a:ext cx="10515600" cy="698472"/>
          </a:xfrm>
        </p:spPr>
        <p:txBody>
          <a:bodyPr>
            <a:normAutofit/>
          </a:bodyPr>
          <a:lstStyle/>
          <a:p>
            <a:pPr algn="ctr"/>
            <a:r>
              <a:rPr lang="hu-HU" cap="small" dirty="0"/>
              <a:t>D2T RA gyakorisága definíciók szerint</a:t>
            </a: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80B53023-0AD5-044C-338C-4E269D97D286}"/>
              </a:ext>
            </a:extLst>
          </p:cNvPr>
          <p:cNvSpPr txBox="1">
            <a:spLocks/>
          </p:cNvSpPr>
          <p:nvPr/>
        </p:nvSpPr>
        <p:spPr>
          <a:xfrm>
            <a:off x="5242564" y="225113"/>
            <a:ext cx="1706872" cy="43300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sz="1800" dirty="0"/>
              <a:t>EREDMÉNYEK</a:t>
            </a: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8A234BDD-A4CF-D660-890A-75B2A64B6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564" y="1366785"/>
            <a:ext cx="6919279" cy="4327442"/>
          </a:xfrm>
          <a:prstGeom prst="rect">
            <a:avLst/>
          </a:prstGeom>
        </p:spPr>
      </p:pic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B0F2B7FC-A6AE-AAA5-AFF2-218BA69D0D73}"/>
              </a:ext>
            </a:extLst>
          </p:cNvPr>
          <p:cNvCxnSpPr>
            <a:cxnSpLocks/>
          </p:cNvCxnSpPr>
          <p:nvPr/>
        </p:nvCxnSpPr>
        <p:spPr>
          <a:xfrm>
            <a:off x="568960" y="735009"/>
            <a:ext cx="109844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5FA93E11-A141-7908-9651-24C9D18E641D}"/>
              </a:ext>
            </a:extLst>
          </p:cNvPr>
          <p:cNvSpPr txBox="1"/>
          <p:nvPr/>
        </p:nvSpPr>
        <p:spPr>
          <a:xfrm>
            <a:off x="3375447" y="1541444"/>
            <a:ext cx="38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A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A3C3AEDC-3B9C-B3FC-9808-07F055D9A96D}"/>
              </a:ext>
            </a:extLst>
          </p:cNvPr>
          <p:cNvSpPr txBox="1"/>
          <p:nvPr/>
        </p:nvSpPr>
        <p:spPr>
          <a:xfrm>
            <a:off x="4987921" y="3588381"/>
            <a:ext cx="38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A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147B1307-A083-21FD-69B9-FAC5FC0B7652}"/>
              </a:ext>
            </a:extLst>
          </p:cNvPr>
          <p:cNvSpPr txBox="1"/>
          <p:nvPr/>
        </p:nvSpPr>
        <p:spPr>
          <a:xfrm>
            <a:off x="6636921" y="4357422"/>
            <a:ext cx="38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A</a:t>
            </a:r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1BC27AFB-638C-8810-6CBA-67E564462DED}"/>
              </a:ext>
            </a:extLst>
          </p:cNvPr>
          <p:cNvSpPr txBox="1"/>
          <p:nvPr/>
        </p:nvSpPr>
        <p:spPr>
          <a:xfrm>
            <a:off x="8236019" y="4554189"/>
            <a:ext cx="38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A</a:t>
            </a: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B032AB40-C6A9-E767-C8BA-4C30DF72C8BE}"/>
              </a:ext>
            </a:extLst>
          </p:cNvPr>
          <p:cNvSpPr txBox="1"/>
          <p:nvPr/>
        </p:nvSpPr>
        <p:spPr>
          <a:xfrm>
            <a:off x="3967556" y="2782668"/>
            <a:ext cx="38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B</a:t>
            </a:r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6079679D-792D-A340-B7E7-5EC2A1635958}"/>
              </a:ext>
            </a:extLst>
          </p:cNvPr>
          <p:cNvSpPr txBox="1"/>
          <p:nvPr/>
        </p:nvSpPr>
        <p:spPr>
          <a:xfrm>
            <a:off x="5566792" y="4004013"/>
            <a:ext cx="38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B</a:t>
            </a:r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C0ECE8FA-DEA5-A110-CA0C-53FCD8F4516F}"/>
              </a:ext>
            </a:extLst>
          </p:cNvPr>
          <p:cNvSpPr txBox="1"/>
          <p:nvPr/>
        </p:nvSpPr>
        <p:spPr>
          <a:xfrm>
            <a:off x="7198080" y="4484213"/>
            <a:ext cx="38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B</a:t>
            </a: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235550C9-0D99-681C-F011-0FED4614A611}"/>
              </a:ext>
            </a:extLst>
          </p:cNvPr>
          <p:cNvSpPr txBox="1"/>
          <p:nvPr/>
        </p:nvSpPr>
        <p:spPr>
          <a:xfrm>
            <a:off x="8793824" y="4600489"/>
            <a:ext cx="38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B</a:t>
            </a:r>
          </a:p>
        </p:txBody>
      </p: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F70A41C3-0CC6-E820-4347-1588ADD1443F}"/>
              </a:ext>
            </a:extLst>
          </p:cNvPr>
          <p:cNvSpPr txBox="1"/>
          <p:nvPr/>
        </p:nvSpPr>
        <p:spPr>
          <a:xfrm rot="16200000">
            <a:off x="534002" y="3220051"/>
            <a:ext cx="3716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/>
              <a:t>Definíciót teljesítő betegek aránya (%)</a:t>
            </a:r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26357572-DD15-7955-8873-C533F1EAE859}"/>
              </a:ext>
            </a:extLst>
          </p:cNvPr>
          <p:cNvSpPr txBox="1"/>
          <p:nvPr/>
        </p:nvSpPr>
        <p:spPr>
          <a:xfrm>
            <a:off x="4731632" y="5624262"/>
            <a:ext cx="3159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b/tsDMARD-kudarcok száma</a:t>
            </a:r>
          </a:p>
        </p:txBody>
      </p:sp>
      <p:sp>
        <p:nvSpPr>
          <p:cNvPr id="34" name="Téglalap: lekerekített 33">
            <a:extLst>
              <a:ext uri="{FF2B5EF4-FFF2-40B4-BE49-F238E27FC236}">
                <a16:creationId xmlns:a16="http://schemas.microsoft.com/office/drawing/2014/main" id="{2348A255-E653-D453-085D-13943F378B52}"/>
              </a:ext>
            </a:extLst>
          </p:cNvPr>
          <p:cNvSpPr/>
          <p:nvPr/>
        </p:nvSpPr>
        <p:spPr>
          <a:xfrm>
            <a:off x="6311316" y="1632519"/>
            <a:ext cx="4163773" cy="20681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Szövegdoboz 35">
            <a:extLst>
              <a:ext uri="{FF2B5EF4-FFF2-40B4-BE49-F238E27FC236}">
                <a16:creationId xmlns:a16="http://schemas.microsoft.com/office/drawing/2014/main" id="{B719C8D9-A038-CC35-910F-95BBF7FD84E7}"/>
              </a:ext>
            </a:extLst>
          </p:cNvPr>
          <p:cNvSpPr txBox="1"/>
          <p:nvPr/>
        </p:nvSpPr>
        <p:spPr>
          <a:xfrm>
            <a:off x="6394785" y="1746380"/>
            <a:ext cx="2217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i="1" dirty="0"/>
              <a:t>Többszörös</a:t>
            </a:r>
            <a:br>
              <a:rPr lang="hu-HU" sz="1600" i="1" dirty="0"/>
            </a:br>
            <a:r>
              <a:rPr lang="hu-HU" sz="1600" i="1" dirty="0"/>
              <a:t>b/tsDMARD-kudarc</a:t>
            </a:r>
          </a:p>
        </p:txBody>
      </p:sp>
      <p:sp>
        <p:nvSpPr>
          <p:cNvPr id="37" name="Téglalap 36">
            <a:extLst>
              <a:ext uri="{FF2B5EF4-FFF2-40B4-BE49-F238E27FC236}">
                <a16:creationId xmlns:a16="http://schemas.microsoft.com/office/drawing/2014/main" id="{208CC6B6-B478-A2D5-B339-CAD16AE2A769}"/>
              </a:ext>
            </a:extLst>
          </p:cNvPr>
          <p:cNvSpPr/>
          <p:nvPr/>
        </p:nvSpPr>
        <p:spPr>
          <a:xfrm>
            <a:off x="6561399" y="2627235"/>
            <a:ext cx="266504" cy="261865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 38">
            <a:extLst>
              <a:ext uri="{FF2B5EF4-FFF2-40B4-BE49-F238E27FC236}">
                <a16:creationId xmlns:a16="http://schemas.microsoft.com/office/drawing/2014/main" id="{7E5F5031-6979-8EE4-147E-E2820E14C4E4}"/>
              </a:ext>
            </a:extLst>
          </p:cNvPr>
          <p:cNvSpPr/>
          <p:nvPr/>
        </p:nvSpPr>
        <p:spPr>
          <a:xfrm>
            <a:off x="6561399" y="3244349"/>
            <a:ext cx="266504" cy="261865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Szövegdoboz 40">
            <a:extLst>
              <a:ext uri="{FF2B5EF4-FFF2-40B4-BE49-F238E27FC236}">
                <a16:creationId xmlns:a16="http://schemas.microsoft.com/office/drawing/2014/main" id="{15C351BE-EBE7-2B10-8373-8BE23898141C}"/>
              </a:ext>
            </a:extLst>
          </p:cNvPr>
          <p:cNvSpPr txBox="1"/>
          <p:nvPr/>
        </p:nvSpPr>
        <p:spPr>
          <a:xfrm>
            <a:off x="6827903" y="2488034"/>
            <a:ext cx="1700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/>
              <a:t>A: új terápia </a:t>
            </a:r>
            <a:r>
              <a:rPr lang="hu-HU" sz="1400" i="1" dirty="0"/>
              <a:t>vagy</a:t>
            </a:r>
            <a:r>
              <a:rPr lang="hu-HU" sz="1400" dirty="0"/>
              <a:t> ≥6 hó kezelés</a:t>
            </a:r>
          </a:p>
        </p:txBody>
      </p:sp>
      <p:sp>
        <p:nvSpPr>
          <p:cNvPr id="43" name="Szövegdoboz 42">
            <a:extLst>
              <a:ext uri="{FF2B5EF4-FFF2-40B4-BE49-F238E27FC236}">
                <a16:creationId xmlns:a16="http://schemas.microsoft.com/office/drawing/2014/main" id="{247445C5-178F-ECF2-E654-929260374E53}"/>
              </a:ext>
            </a:extLst>
          </p:cNvPr>
          <p:cNvSpPr txBox="1"/>
          <p:nvPr/>
        </p:nvSpPr>
        <p:spPr>
          <a:xfrm>
            <a:off x="6589249" y="3217382"/>
            <a:ext cx="1700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/>
              <a:t>B: új terápia</a:t>
            </a:r>
          </a:p>
        </p:txBody>
      </p:sp>
      <p:sp>
        <p:nvSpPr>
          <p:cNvPr id="44" name="Kereszt 43">
            <a:extLst>
              <a:ext uri="{FF2B5EF4-FFF2-40B4-BE49-F238E27FC236}">
                <a16:creationId xmlns:a16="http://schemas.microsoft.com/office/drawing/2014/main" id="{6FC2ADCF-6B6E-B4C0-614F-7692D2954EFE}"/>
              </a:ext>
            </a:extLst>
          </p:cNvPr>
          <p:cNvSpPr/>
          <p:nvPr/>
        </p:nvSpPr>
        <p:spPr>
          <a:xfrm>
            <a:off x="8611838" y="1859032"/>
            <a:ext cx="363971" cy="349343"/>
          </a:xfrm>
          <a:prstGeom prst="plus">
            <a:avLst>
              <a:gd name="adj" fmla="val 415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7FB77470-0302-E42E-832F-ED7B1D1D3F93}"/>
              </a:ext>
            </a:extLst>
          </p:cNvPr>
          <p:cNvSpPr txBox="1"/>
          <p:nvPr/>
        </p:nvSpPr>
        <p:spPr>
          <a:xfrm>
            <a:off x="9030921" y="1741315"/>
            <a:ext cx="1337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i="1" dirty="0"/>
              <a:t>Aktív betegség</a:t>
            </a:r>
          </a:p>
        </p:txBody>
      </p:sp>
      <p:cxnSp>
        <p:nvCxnSpPr>
          <p:cNvPr id="50" name="Egyenes összekötő 49">
            <a:extLst>
              <a:ext uri="{FF2B5EF4-FFF2-40B4-BE49-F238E27FC236}">
                <a16:creationId xmlns:a16="http://schemas.microsoft.com/office/drawing/2014/main" id="{7DBACCE6-D3CB-C01E-4773-00A9E83E7163}"/>
              </a:ext>
            </a:extLst>
          </p:cNvPr>
          <p:cNvCxnSpPr>
            <a:cxnSpLocks/>
          </p:cNvCxnSpPr>
          <p:nvPr/>
        </p:nvCxnSpPr>
        <p:spPr>
          <a:xfrm>
            <a:off x="8793823" y="1741315"/>
            <a:ext cx="0" cy="1847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zövegdoboz 47">
            <a:extLst>
              <a:ext uri="{FF2B5EF4-FFF2-40B4-BE49-F238E27FC236}">
                <a16:creationId xmlns:a16="http://schemas.microsoft.com/office/drawing/2014/main" id="{64524C2E-E4D5-02C1-14F7-5EFE2715BE20}"/>
              </a:ext>
            </a:extLst>
          </p:cNvPr>
          <p:cNvSpPr txBox="1"/>
          <p:nvPr/>
        </p:nvSpPr>
        <p:spPr>
          <a:xfrm>
            <a:off x="9297931" y="2818829"/>
            <a:ext cx="1196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/>
              <a:t>DAS28&gt;3,2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7021D5D5-FB11-1DE0-00BC-4141C209C650}"/>
              </a:ext>
            </a:extLst>
          </p:cNvPr>
          <p:cNvSpPr txBox="1"/>
          <p:nvPr/>
        </p:nvSpPr>
        <p:spPr>
          <a:xfrm>
            <a:off x="10111443" y="5624262"/>
            <a:ext cx="1062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i="1" dirty="0"/>
              <a:t>n</a:t>
            </a:r>
            <a:r>
              <a:rPr lang="hu-HU" dirty="0"/>
              <a:t> = 8880</a:t>
            </a:r>
            <a:endParaRPr lang="hu-HU" i="1" dirty="0"/>
          </a:p>
        </p:txBody>
      </p:sp>
      <p:sp>
        <p:nvSpPr>
          <p:cNvPr id="4" name="Derékszögű háromszög 3">
            <a:extLst>
              <a:ext uri="{FF2B5EF4-FFF2-40B4-BE49-F238E27FC236}">
                <a16:creationId xmlns:a16="http://schemas.microsoft.com/office/drawing/2014/main" id="{726A946F-B8F0-576D-3C64-72EF988FBD43}"/>
              </a:ext>
            </a:extLst>
          </p:cNvPr>
          <p:cNvSpPr/>
          <p:nvPr/>
        </p:nvSpPr>
        <p:spPr>
          <a:xfrm rot="5400000">
            <a:off x="9028603" y="2856138"/>
            <a:ext cx="266504" cy="261865"/>
          </a:xfrm>
          <a:prstGeom prst="rtTriangle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Derékszögű háromszög 8">
            <a:extLst>
              <a:ext uri="{FF2B5EF4-FFF2-40B4-BE49-F238E27FC236}">
                <a16:creationId xmlns:a16="http://schemas.microsoft.com/office/drawing/2014/main" id="{2D359B72-244C-4B69-4E2B-D84A33C60EC9}"/>
              </a:ext>
            </a:extLst>
          </p:cNvPr>
          <p:cNvSpPr/>
          <p:nvPr/>
        </p:nvSpPr>
        <p:spPr>
          <a:xfrm rot="16200000">
            <a:off x="9028404" y="2853597"/>
            <a:ext cx="266504" cy="261865"/>
          </a:xfrm>
          <a:prstGeom prst="rtTriangl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7143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F2DB87A4-6F10-FE32-7FB6-3B5C0630E777}"/>
              </a:ext>
            </a:extLst>
          </p:cNvPr>
          <p:cNvSpPr txBox="1">
            <a:spLocks/>
          </p:cNvSpPr>
          <p:nvPr/>
        </p:nvSpPr>
        <p:spPr>
          <a:xfrm>
            <a:off x="5242564" y="225113"/>
            <a:ext cx="1706872" cy="43300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sz="1800" dirty="0"/>
              <a:t>EREDMÉNYEK</a:t>
            </a: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3C1823D9-3890-0852-DC20-120B0E253AFD}"/>
              </a:ext>
            </a:extLst>
          </p:cNvPr>
          <p:cNvCxnSpPr>
            <a:cxnSpLocks/>
          </p:cNvCxnSpPr>
          <p:nvPr/>
        </p:nvCxnSpPr>
        <p:spPr>
          <a:xfrm>
            <a:off x="568960" y="735009"/>
            <a:ext cx="109844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ím 1">
            <a:extLst>
              <a:ext uri="{FF2B5EF4-FFF2-40B4-BE49-F238E27FC236}">
                <a16:creationId xmlns:a16="http://schemas.microsoft.com/office/drawing/2014/main" id="{3FD3B4F0-AD53-1259-586A-117264C05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64"/>
            <a:ext cx="10515600" cy="698472"/>
          </a:xfrm>
        </p:spPr>
        <p:txBody>
          <a:bodyPr>
            <a:normAutofit/>
          </a:bodyPr>
          <a:lstStyle/>
          <a:p>
            <a:pPr algn="ctr"/>
            <a:r>
              <a:rPr lang="hu-HU" cap="small" dirty="0"/>
              <a:t>kiindulási jellemzők</a:t>
            </a:r>
          </a:p>
        </p:txBody>
      </p:sp>
      <p:graphicFrame>
        <p:nvGraphicFramePr>
          <p:cNvPr id="7" name="Táblázat 6">
            <a:extLst>
              <a:ext uri="{FF2B5EF4-FFF2-40B4-BE49-F238E27FC236}">
                <a16:creationId xmlns:a16="http://schemas.microsoft.com/office/drawing/2014/main" id="{119F9CB7-5D2C-C9DB-A0B1-109178D15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861574"/>
              </p:ext>
            </p:extLst>
          </p:nvPr>
        </p:nvGraphicFramePr>
        <p:xfrm>
          <a:off x="1050571" y="1353274"/>
          <a:ext cx="10021266" cy="4267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043909">
                  <a:extLst>
                    <a:ext uri="{9D8B030D-6E8A-4147-A177-3AD203B41FA5}">
                      <a16:colId xmlns:a16="http://schemas.microsoft.com/office/drawing/2014/main" val="2310648860"/>
                    </a:ext>
                  </a:extLst>
                </a:gridCol>
                <a:gridCol w="2168435">
                  <a:extLst>
                    <a:ext uri="{9D8B030D-6E8A-4147-A177-3AD203B41FA5}">
                      <a16:colId xmlns:a16="http://schemas.microsoft.com/office/drawing/2014/main" val="1660413989"/>
                    </a:ext>
                  </a:extLst>
                </a:gridCol>
                <a:gridCol w="2404461">
                  <a:extLst>
                    <a:ext uri="{9D8B030D-6E8A-4147-A177-3AD203B41FA5}">
                      <a16:colId xmlns:a16="http://schemas.microsoft.com/office/drawing/2014/main" val="4234762678"/>
                    </a:ext>
                  </a:extLst>
                </a:gridCol>
                <a:gridCol w="2404461">
                  <a:extLst>
                    <a:ext uri="{9D8B030D-6E8A-4147-A177-3AD203B41FA5}">
                      <a16:colId xmlns:a16="http://schemas.microsoft.com/office/drawing/2014/main" val="236603179"/>
                    </a:ext>
                  </a:extLst>
                </a:gridCol>
              </a:tblGrid>
              <a:tr h="303538"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b="1" dirty="0"/>
                        <a:t>Teljes populáció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b="1" dirty="0"/>
                        <a:t>D2T RA </a:t>
                      </a:r>
                      <a:r>
                        <a:rPr lang="hu-HU" sz="1400" dirty="0"/>
                        <a:t>(A definíció)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b="1" dirty="0"/>
                        <a:t>D2T RA </a:t>
                      </a:r>
                      <a:r>
                        <a:rPr lang="hu-HU" sz="1400" dirty="0"/>
                        <a:t>(B definíció)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329878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r>
                        <a:rPr lang="hu-HU" sz="1400" b="1" dirty="0"/>
                        <a:t>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8800 (100%)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1830 (20,6%)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1107 (12,5%)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049968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r>
                        <a:rPr lang="hu-HU" sz="1400" dirty="0"/>
                        <a:t>Nő,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7258 (81,7%)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1595 (87,2%)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965 (87,2%)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49511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r>
                        <a:rPr lang="hu-HU" sz="1400" dirty="0"/>
                        <a:t>Életkor (év), átlag (SD)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54,90 (13,35)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53,29 (11,79)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52,37 (11,89)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598144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r>
                        <a:rPr lang="hu-HU" sz="1400" dirty="0"/>
                        <a:t>Betegségtartam, medián (IQR)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4,85 (1,90—10,89)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4,35 (1,74—9,82)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3,99 (1,64—8,98)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177402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r>
                        <a:rPr lang="hu-HU" sz="1400" dirty="0"/>
                        <a:t>DAS28, átlag (SD)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5,78 (1,00)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5,94 (0,85)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5,95 (0,89)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887906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dirty="0"/>
                        <a:t>Aktuális társbetegségek, n (%)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40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428563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pPr lvl="1"/>
                      <a:r>
                        <a:rPr lang="hu-HU" sz="1400" dirty="0" err="1"/>
                        <a:t>Hypertonia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5309 (59,8%)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1087 (59,4%)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643 (58,1%)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999823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pPr lvl="1"/>
                      <a:r>
                        <a:rPr lang="hu-HU" sz="1400" dirty="0"/>
                        <a:t>Tüdőbetegség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1894 (21,3%)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389 (21,3%)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232 (21,0%)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377893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pPr lvl="1"/>
                      <a:r>
                        <a:rPr lang="hu-HU" sz="1400" dirty="0"/>
                        <a:t>Depresszió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708 (8,0%)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198 (10,8%)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135 (12,2%)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08620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pPr lvl="1"/>
                      <a:r>
                        <a:rPr lang="hu-HU" sz="1400" dirty="0"/>
                        <a:t>Diabetes mellitus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956 (10,8%)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195 (10,66%)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122 (11,0%)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783673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pPr lvl="1"/>
                      <a:r>
                        <a:rPr lang="hu-HU" sz="1400" dirty="0"/>
                        <a:t>Osteoporosis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3217 (36,2%)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653 (35,7%)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381 (34,4%)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286603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r>
                        <a:rPr lang="hu-HU" sz="1400" dirty="0"/>
                        <a:t>RDCI társbetegségindex, átlag (SD)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1,98 (1,59)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2,01 (1,58)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2,01 (1,59)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3236"/>
                  </a:ext>
                </a:extLst>
              </a:tr>
              <a:tr h="303538">
                <a:tc>
                  <a:txBody>
                    <a:bodyPr/>
                    <a:lstStyle/>
                    <a:p>
                      <a:pPr lvl="1"/>
                      <a:r>
                        <a:rPr lang="hu-HU" sz="1400" dirty="0"/>
                        <a:t>RDCI ≥ 3,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3006 (33,9%)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633 (34,6%)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384 (34,7%)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392477"/>
                  </a:ext>
                </a:extLst>
              </a:tr>
            </a:tbl>
          </a:graphicData>
        </a:graphic>
      </p:graphicFrame>
      <p:sp>
        <p:nvSpPr>
          <p:cNvPr id="8" name="Szövegdoboz 7">
            <a:extLst>
              <a:ext uri="{FF2B5EF4-FFF2-40B4-BE49-F238E27FC236}">
                <a16:creationId xmlns:a16="http://schemas.microsoft.com/office/drawing/2014/main" id="{47981F9A-0A86-C677-EB19-861722EE5531}"/>
              </a:ext>
            </a:extLst>
          </p:cNvPr>
          <p:cNvSpPr txBox="1"/>
          <p:nvPr/>
        </p:nvSpPr>
        <p:spPr>
          <a:xfrm>
            <a:off x="592109" y="5743011"/>
            <a:ext cx="7081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/>
              <a:t>Az első b/tsDMARD indítása idején. </a:t>
            </a:r>
            <a:r>
              <a:rPr lang="hu-HU" sz="1400" i="1" dirty="0"/>
              <a:t>RDCI: </a:t>
            </a:r>
            <a:r>
              <a:rPr lang="hu-HU" sz="1400" i="1" dirty="0" err="1"/>
              <a:t>Rheumatic</a:t>
            </a:r>
            <a:r>
              <a:rPr lang="hu-HU" sz="1400" i="1" dirty="0"/>
              <a:t> </a:t>
            </a:r>
            <a:r>
              <a:rPr lang="hu-HU" sz="1400" i="1" dirty="0" err="1"/>
              <a:t>Disease</a:t>
            </a:r>
            <a:r>
              <a:rPr lang="hu-HU" sz="1400" i="1" dirty="0"/>
              <a:t> </a:t>
            </a:r>
            <a:r>
              <a:rPr lang="hu-HU" sz="1400" i="1" dirty="0" err="1"/>
              <a:t>Comorbidity</a:t>
            </a:r>
            <a:r>
              <a:rPr lang="hu-HU" sz="1400" i="1" dirty="0"/>
              <a:t> Index</a:t>
            </a:r>
          </a:p>
        </p:txBody>
      </p:sp>
    </p:spTree>
    <p:extLst>
      <p:ext uri="{BB962C8B-B14F-4D97-AF65-F5344CB8AC3E}">
        <p14:creationId xmlns:p14="http://schemas.microsoft.com/office/powerpoint/2010/main" val="2661361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A8FF3237-2CD1-A619-DD13-1CFE32A06DD1}"/>
              </a:ext>
            </a:extLst>
          </p:cNvPr>
          <p:cNvSpPr txBox="1">
            <a:spLocks/>
          </p:cNvSpPr>
          <p:nvPr/>
        </p:nvSpPr>
        <p:spPr>
          <a:xfrm>
            <a:off x="5242564" y="225113"/>
            <a:ext cx="1706872" cy="43300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sz="1800" dirty="0"/>
              <a:t>EREDMÉNYEK</a:t>
            </a: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529E7D48-5C3E-7B5E-14C1-CE183EED9BB5}"/>
              </a:ext>
            </a:extLst>
          </p:cNvPr>
          <p:cNvCxnSpPr>
            <a:cxnSpLocks/>
          </p:cNvCxnSpPr>
          <p:nvPr/>
        </p:nvCxnSpPr>
        <p:spPr>
          <a:xfrm>
            <a:off x="568960" y="735009"/>
            <a:ext cx="109844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ím 1">
            <a:extLst>
              <a:ext uri="{FF2B5EF4-FFF2-40B4-BE49-F238E27FC236}">
                <a16:creationId xmlns:a16="http://schemas.microsoft.com/office/drawing/2014/main" id="{F17AD0CC-71D2-1EBA-2686-78EF57A0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64"/>
            <a:ext cx="10515600" cy="698472"/>
          </a:xfrm>
        </p:spPr>
        <p:txBody>
          <a:bodyPr>
            <a:normAutofit/>
          </a:bodyPr>
          <a:lstStyle/>
          <a:p>
            <a:pPr algn="ctr"/>
            <a:r>
              <a:rPr lang="hu-HU" cap="small" dirty="0"/>
              <a:t>D2T RA és non-D2T RA összehasonlítása</a:t>
            </a:r>
          </a:p>
        </p:txBody>
      </p:sp>
      <p:graphicFrame>
        <p:nvGraphicFramePr>
          <p:cNvPr id="8" name="Táblázat 7">
            <a:extLst>
              <a:ext uri="{FF2B5EF4-FFF2-40B4-BE49-F238E27FC236}">
                <a16:creationId xmlns:a16="http://schemas.microsoft.com/office/drawing/2014/main" id="{D44A3335-AB19-1285-C33D-C9074D0EE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560627"/>
              </p:ext>
            </p:extLst>
          </p:nvPr>
        </p:nvGraphicFramePr>
        <p:xfrm>
          <a:off x="2257425" y="1310911"/>
          <a:ext cx="7677150" cy="4267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62502">
                  <a:extLst>
                    <a:ext uri="{9D8B030D-6E8A-4147-A177-3AD203B41FA5}">
                      <a16:colId xmlns:a16="http://schemas.microsoft.com/office/drawing/2014/main" val="2310648860"/>
                    </a:ext>
                  </a:extLst>
                </a:gridCol>
                <a:gridCol w="2257324">
                  <a:extLst>
                    <a:ext uri="{9D8B030D-6E8A-4147-A177-3AD203B41FA5}">
                      <a16:colId xmlns:a16="http://schemas.microsoft.com/office/drawing/2014/main" val="4234762678"/>
                    </a:ext>
                  </a:extLst>
                </a:gridCol>
                <a:gridCol w="2257324">
                  <a:extLst>
                    <a:ext uri="{9D8B030D-6E8A-4147-A177-3AD203B41FA5}">
                      <a16:colId xmlns:a16="http://schemas.microsoft.com/office/drawing/2014/main" val="236603179"/>
                    </a:ext>
                  </a:extLst>
                </a:gridCol>
              </a:tblGrid>
              <a:tr h="300801">
                <a:tc>
                  <a:txBody>
                    <a:bodyPr/>
                    <a:lstStyle/>
                    <a:p>
                      <a:pPr algn="ctr"/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b="1" dirty="0"/>
                        <a:t>D2T RA </a:t>
                      </a:r>
                      <a:r>
                        <a:rPr lang="hu-HU" sz="1400" dirty="0"/>
                        <a:t>(A definíció)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Non-D2T 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329878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r>
                        <a:rPr lang="hu-HU" sz="1400" b="1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9150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049968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r>
                        <a:rPr lang="hu-HU" sz="1400" dirty="0"/>
                        <a:t>Nő,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1595 (87,2%)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7975 (87,2%)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49511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r>
                        <a:rPr lang="hu-HU" sz="1400" dirty="0"/>
                        <a:t>Életkor (év), átlag (SD)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53,29 (11,79)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53,41 (11,99)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598144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r>
                        <a:rPr lang="hu-HU" sz="1400" dirty="0"/>
                        <a:t>Betegségtartam, medián (IQR)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4,35 (1,74—9,82)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4,97 (2,04—11,09)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177402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r>
                        <a:rPr lang="hu-HU" sz="1400" dirty="0"/>
                        <a:t>DAS28, átlag (SD)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5,94 (0,85)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5,82 (0,98)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887906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dirty="0"/>
                        <a:t>Aktuális társbetegségek, n (%)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428563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pPr lvl="1"/>
                      <a:r>
                        <a:rPr lang="hu-HU" sz="1400" dirty="0" err="1"/>
                        <a:t>Hypertonia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1087 (59,4%)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5367 (58,7%)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999823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pPr lvl="1"/>
                      <a:r>
                        <a:rPr lang="hu-HU" sz="1400" dirty="0"/>
                        <a:t>Tüdőbetegség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389 (21,3%)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1809 (19,8%)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738387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pPr lvl="1"/>
                      <a:r>
                        <a:rPr lang="hu-HU" sz="1400" dirty="0"/>
                        <a:t>Depresszió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198 (10,8%)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802 (8,8%)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08620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pPr lvl="1"/>
                      <a:r>
                        <a:rPr lang="hu-HU" sz="1400" dirty="0"/>
                        <a:t>Diabetes mellitus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195 (10,7%)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949 (10,4%)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783673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pPr lvl="1"/>
                      <a:r>
                        <a:rPr lang="hu-HU" sz="1400" dirty="0"/>
                        <a:t>Osteoporosis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653 (35,7%)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3158 (34,5%)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286603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r>
                        <a:rPr lang="hu-HU" sz="1400" dirty="0"/>
                        <a:t>RDCI társbetegségindex, átlag (SD)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2,01 (1,58)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1,88 (1,55)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13236"/>
                  </a:ext>
                </a:extLst>
              </a:tr>
              <a:tr h="300801">
                <a:tc>
                  <a:txBody>
                    <a:bodyPr/>
                    <a:lstStyle/>
                    <a:p>
                      <a:pPr lvl="1"/>
                      <a:r>
                        <a:rPr lang="hu-HU" sz="1400" dirty="0"/>
                        <a:t>RDCI ≥ 3,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633 (34,6%)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1400" dirty="0"/>
                        <a:t>2901 (31,7%)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392477"/>
                  </a:ext>
                </a:extLst>
              </a:tr>
            </a:tbl>
          </a:graphicData>
        </a:graphic>
      </p:graphicFrame>
      <p:sp>
        <p:nvSpPr>
          <p:cNvPr id="10" name="Szövegdoboz 9">
            <a:extLst>
              <a:ext uri="{FF2B5EF4-FFF2-40B4-BE49-F238E27FC236}">
                <a16:creationId xmlns:a16="http://schemas.microsoft.com/office/drawing/2014/main" id="{E0DF4012-8AD5-6CB3-246C-D782C3908443}"/>
              </a:ext>
            </a:extLst>
          </p:cNvPr>
          <p:cNvSpPr txBox="1"/>
          <p:nvPr/>
        </p:nvSpPr>
        <p:spPr>
          <a:xfrm>
            <a:off x="568960" y="5610472"/>
            <a:ext cx="11515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/>
              <a:t>Az első b/tsDMARD indítása idején. </a:t>
            </a:r>
            <a:r>
              <a:rPr lang="hu-HU" sz="1400" dirty="0"/>
              <a:t>Illesztési módszer: </a:t>
            </a:r>
            <a:r>
              <a:rPr lang="hu-HU" sz="1400" dirty="0" err="1"/>
              <a:t>risk-set</a:t>
            </a:r>
            <a:r>
              <a:rPr lang="hu-HU" sz="1400" dirty="0"/>
              <a:t> </a:t>
            </a:r>
            <a:r>
              <a:rPr lang="hu-HU" sz="1400" dirty="0" err="1"/>
              <a:t>sampling</a:t>
            </a:r>
            <a:r>
              <a:rPr lang="hu-HU" sz="1400" dirty="0"/>
              <a:t>, 1:5 arányú húzással, visszatevéssel, nemben és életkorban (10 éves kategóriák) illesztett kontrollok, index: D2T státusz elérésének ideje. </a:t>
            </a:r>
            <a:r>
              <a:rPr lang="hu-HU" sz="1400" i="1" dirty="0"/>
              <a:t>RDCI: </a:t>
            </a:r>
            <a:r>
              <a:rPr lang="hu-HU" sz="1400" i="1" dirty="0" err="1"/>
              <a:t>Rheumatic</a:t>
            </a:r>
            <a:r>
              <a:rPr lang="hu-HU" sz="1400" i="1" dirty="0"/>
              <a:t> </a:t>
            </a:r>
            <a:r>
              <a:rPr lang="hu-HU" sz="1400" i="1" dirty="0" err="1"/>
              <a:t>Disease</a:t>
            </a:r>
            <a:r>
              <a:rPr lang="hu-HU" sz="1400" i="1" dirty="0"/>
              <a:t> </a:t>
            </a:r>
            <a:r>
              <a:rPr lang="hu-HU" sz="1400" i="1" dirty="0" err="1"/>
              <a:t>Comorbidity</a:t>
            </a:r>
            <a:r>
              <a:rPr lang="hu-HU" sz="1400" i="1" dirty="0"/>
              <a:t> Index</a:t>
            </a:r>
          </a:p>
        </p:txBody>
      </p:sp>
    </p:spTree>
    <p:extLst>
      <p:ext uri="{BB962C8B-B14F-4D97-AF65-F5344CB8AC3E}">
        <p14:creationId xmlns:p14="http://schemas.microsoft.com/office/powerpoint/2010/main" val="44131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AD0B188D-F779-4B9F-7637-F8E70E80F1F2}"/>
              </a:ext>
            </a:extLst>
          </p:cNvPr>
          <p:cNvSpPr txBox="1">
            <a:spLocks/>
          </p:cNvSpPr>
          <p:nvPr/>
        </p:nvSpPr>
        <p:spPr>
          <a:xfrm>
            <a:off x="5242564" y="225113"/>
            <a:ext cx="1706872" cy="433003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sz="1800" dirty="0"/>
              <a:t>KONKLÚZIÓ</a:t>
            </a: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0144984B-C8C6-4155-C024-55239C2F2B5B}"/>
              </a:ext>
            </a:extLst>
          </p:cNvPr>
          <p:cNvCxnSpPr>
            <a:cxnSpLocks/>
          </p:cNvCxnSpPr>
          <p:nvPr/>
        </p:nvCxnSpPr>
        <p:spPr>
          <a:xfrm>
            <a:off x="568960" y="735009"/>
            <a:ext cx="109844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ím 1">
            <a:extLst>
              <a:ext uri="{FF2B5EF4-FFF2-40B4-BE49-F238E27FC236}">
                <a16:creationId xmlns:a16="http://schemas.microsoft.com/office/drawing/2014/main" id="{46FB3823-959C-551C-9BE8-5E28F65F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464"/>
            <a:ext cx="10515600" cy="698472"/>
          </a:xfrm>
        </p:spPr>
        <p:txBody>
          <a:bodyPr>
            <a:normAutofit/>
          </a:bodyPr>
          <a:lstStyle/>
          <a:p>
            <a:pPr algn="ctr"/>
            <a:r>
              <a:rPr lang="hu-HU" cap="small" dirty="0"/>
              <a:t>Következtetések</a:t>
            </a:r>
          </a:p>
        </p:txBody>
      </p:sp>
      <p:sp>
        <p:nvSpPr>
          <p:cNvPr id="7" name="Téglalap: lekerekített 6">
            <a:extLst>
              <a:ext uri="{FF2B5EF4-FFF2-40B4-BE49-F238E27FC236}">
                <a16:creationId xmlns:a16="http://schemas.microsoft.com/office/drawing/2014/main" id="{3516B83E-F3DC-06B9-B71D-8F90F7E25008}"/>
              </a:ext>
            </a:extLst>
          </p:cNvPr>
          <p:cNvSpPr/>
          <p:nvPr/>
        </p:nvSpPr>
        <p:spPr>
          <a:xfrm>
            <a:off x="1150717" y="1990844"/>
            <a:ext cx="10018853" cy="9606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>
                <a:solidFill>
                  <a:schemeClr val="tx1"/>
                </a:solidFill>
              </a:rPr>
              <a:t>Az </a:t>
            </a:r>
            <a:r>
              <a:rPr lang="hu-HU" sz="2000" b="1" dirty="0">
                <a:solidFill>
                  <a:schemeClr val="tx1"/>
                </a:solidFill>
              </a:rPr>
              <a:t>EULAR-kritériumok adaptálása</a:t>
            </a:r>
            <a:r>
              <a:rPr lang="hu-HU" sz="2000" dirty="0">
                <a:solidFill>
                  <a:schemeClr val="tx1"/>
                </a:solidFill>
              </a:rPr>
              <a:t> egy országos </a:t>
            </a:r>
            <a:r>
              <a:rPr lang="hu-HU" sz="2000" dirty="0" err="1">
                <a:solidFill>
                  <a:schemeClr val="tx1"/>
                </a:solidFill>
              </a:rPr>
              <a:t>kohorszra</a:t>
            </a:r>
            <a:r>
              <a:rPr lang="hu-HU" sz="2000" b="1" dirty="0">
                <a:solidFill>
                  <a:schemeClr val="tx1"/>
                </a:solidFill>
              </a:rPr>
              <a:t> </a:t>
            </a:r>
            <a:r>
              <a:rPr lang="hu-HU" sz="2000" dirty="0">
                <a:solidFill>
                  <a:schemeClr val="tx1"/>
                </a:solidFill>
              </a:rPr>
              <a:t>lehetővé teszi a különböző célzott kezelések ellenére is tünetekkel rendelkező betegek </a:t>
            </a:r>
            <a:r>
              <a:rPr lang="hu-HU" sz="2000" b="1" dirty="0">
                <a:solidFill>
                  <a:schemeClr val="tx1"/>
                </a:solidFill>
              </a:rPr>
              <a:t>azonosítását</a:t>
            </a:r>
            <a:r>
              <a:rPr lang="hu-HU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585ABE06-9761-A161-C6C9-BE4D97B866ED}"/>
              </a:ext>
            </a:extLst>
          </p:cNvPr>
          <p:cNvSpPr/>
          <p:nvPr/>
        </p:nvSpPr>
        <p:spPr>
          <a:xfrm>
            <a:off x="1115921" y="3154101"/>
            <a:ext cx="10053649" cy="9606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>
                <a:solidFill>
                  <a:schemeClr val="tx1"/>
                </a:solidFill>
              </a:rPr>
              <a:t>Különböző gyakorlati definíciók</a:t>
            </a:r>
            <a:r>
              <a:rPr lang="hu-HU" sz="2000" dirty="0">
                <a:solidFill>
                  <a:schemeClr val="tx1"/>
                </a:solidFill>
              </a:rPr>
              <a:t> alkalmazása </a:t>
            </a:r>
            <a:r>
              <a:rPr lang="hu-HU" sz="2000" b="1" dirty="0">
                <a:solidFill>
                  <a:schemeClr val="tx1"/>
                </a:solidFill>
              </a:rPr>
              <a:t>jelentős</a:t>
            </a:r>
            <a:r>
              <a:rPr lang="hu-HU" sz="2000" dirty="0">
                <a:solidFill>
                  <a:schemeClr val="tx1"/>
                </a:solidFill>
              </a:rPr>
              <a:t> </a:t>
            </a:r>
            <a:r>
              <a:rPr lang="hu-HU" sz="2000" b="1" dirty="0">
                <a:solidFill>
                  <a:schemeClr val="tx1"/>
                </a:solidFill>
              </a:rPr>
              <a:t>eltérésekhez </a:t>
            </a:r>
            <a:r>
              <a:rPr lang="hu-HU" sz="2000" dirty="0">
                <a:solidFill>
                  <a:schemeClr val="tx1"/>
                </a:solidFill>
              </a:rPr>
              <a:t>vezet a </a:t>
            </a:r>
            <a:r>
              <a:rPr lang="hu-HU" sz="2000" b="1" dirty="0">
                <a:solidFill>
                  <a:schemeClr val="tx1"/>
                </a:solidFill>
              </a:rPr>
              <a:t>D2T RA gyakoriságára</a:t>
            </a:r>
            <a:r>
              <a:rPr lang="hu-HU" sz="2000" dirty="0">
                <a:solidFill>
                  <a:schemeClr val="tx1"/>
                </a:solidFill>
              </a:rPr>
              <a:t> nézve.</a:t>
            </a:r>
          </a:p>
        </p:txBody>
      </p:sp>
      <p:sp>
        <p:nvSpPr>
          <p:cNvPr id="11" name="Téglalap: lekerekített 10">
            <a:extLst>
              <a:ext uri="{FF2B5EF4-FFF2-40B4-BE49-F238E27FC236}">
                <a16:creationId xmlns:a16="http://schemas.microsoft.com/office/drawing/2014/main" id="{E16D76AD-6EE1-219E-36DD-4D174D150025}"/>
              </a:ext>
            </a:extLst>
          </p:cNvPr>
          <p:cNvSpPr/>
          <p:nvPr/>
        </p:nvSpPr>
        <p:spPr>
          <a:xfrm>
            <a:off x="1115920" y="4317358"/>
            <a:ext cx="10053649" cy="9606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>
                <a:solidFill>
                  <a:schemeClr val="tx1"/>
                </a:solidFill>
              </a:rPr>
              <a:t>A </a:t>
            </a:r>
            <a:r>
              <a:rPr lang="hu-HU" sz="2000" b="1" dirty="0">
                <a:solidFill>
                  <a:schemeClr val="tx1"/>
                </a:solidFill>
              </a:rPr>
              <a:t>D2T RA </a:t>
            </a:r>
            <a:r>
              <a:rPr lang="hu-HU" sz="2000" dirty="0">
                <a:solidFill>
                  <a:schemeClr val="tx1"/>
                </a:solidFill>
              </a:rPr>
              <a:t>státuszt elérő betegek már az első célzott terápia indításakor </a:t>
            </a:r>
            <a:r>
              <a:rPr lang="hu-HU" sz="2000" b="1" dirty="0">
                <a:solidFill>
                  <a:schemeClr val="tx1"/>
                </a:solidFill>
              </a:rPr>
              <a:t>megnövekedett</a:t>
            </a:r>
            <a:r>
              <a:rPr lang="hu-HU" sz="2000" dirty="0">
                <a:solidFill>
                  <a:schemeClr val="tx1"/>
                </a:solidFill>
              </a:rPr>
              <a:t> </a:t>
            </a:r>
            <a:r>
              <a:rPr lang="hu-HU" sz="2000" b="1" dirty="0" err="1">
                <a:solidFill>
                  <a:schemeClr val="tx1"/>
                </a:solidFill>
              </a:rPr>
              <a:t>komorbiditási</a:t>
            </a:r>
            <a:r>
              <a:rPr lang="hu-HU" sz="2000" b="1" dirty="0">
                <a:solidFill>
                  <a:schemeClr val="tx1"/>
                </a:solidFill>
              </a:rPr>
              <a:t> teherrel</a:t>
            </a:r>
            <a:r>
              <a:rPr lang="hu-HU" sz="2000" dirty="0">
                <a:solidFill>
                  <a:schemeClr val="tx1"/>
                </a:solidFill>
              </a:rPr>
              <a:t> rendelkeznek.</a:t>
            </a:r>
          </a:p>
        </p:txBody>
      </p:sp>
    </p:spTree>
    <p:extLst>
      <p:ext uri="{BB962C8B-B14F-4D97-AF65-F5344CB8AC3E}">
        <p14:creationId xmlns:p14="http://schemas.microsoft.com/office/powerpoint/2010/main" val="1133745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76AEFC-1DF3-6967-7824-F84094737714}"/>
              </a:ext>
            </a:extLst>
          </p:cNvPr>
          <p:cNvSpPr txBox="1">
            <a:spLocks/>
          </p:cNvSpPr>
          <p:nvPr/>
        </p:nvSpPr>
        <p:spPr>
          <a:xfrm>
            <a:off x="838200" y="691464"/>
            <a:ext cx="10515600" cy="6984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hu-HU" cap="small" dirty="0"/>
              <a:t>Köszönöm a megtisztelő figyelmet!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834C5C7-6DAA-A34B-A466-949882F7FC80}"/>
              </a:ext>
            </a:extLst>
          </p:cNvPr>
          <p:cNvSpPr txBox="1"/>
          <p:nvPr/>
        </p:nvSpPr>
        <p:spPr>
          <a:xfrm>
            <a:off x="3553427" y="2051396"/>
            <a:ext cx="31946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/>
              <a:t>Prof. Dr. Nagy György</a:t>
            </a:r>
          </a:p>
          <a:p>
            <a:r>
              <a:rPr lang="hu-HU" sz="2000" dirty="0"/>
              <a:t>Dr. </a:t>
            </a:r>
            <a:r>
              <a:rPr lang="hu-HU" sz="2000" dirty="0" err="1"/>
              <a:t>Gunkl</a:t>
            </a:r>
            <a:r>
              <a:rPr lang="hu-HU" sz="2000" dirty="0"/>
              <a:t>-Tóth Lilla</a:t>
            </a:r>
          </a:p>
          <a:p>
            <a:r>
              <a:rPr lang="hu-HU" sz="2000" dirty="0"/>
              <a:t>Dr. Horváth Beáta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F61CBA9-31C0-12FE-BE1F-E4891F604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62" y="4197503"/>
            <a:ext cx="2523827" cy="756461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9041CBC9-CFC8-A3B7-EA02-AD3BC4F76161}"/>
              </a:ext>
            </a:extLst>
          </p:cNvPr>
          <p:cNvSpPr txBox="1"/>
          <p:nvPr/>
        </p:nvSpPr>
        <p:spPr>
          <a:xfrm>
            <a:off x="3553427" y="3862061"/>
            <a:ext cx="31946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/>
              <a:t>Oszlánczi</a:t>
            </a:r>
            <a:r>
              <a:rPr lang="hu-HU" sz="2000" dirty="0"/>
              <a:t> Orsolya</a:t>
            </a:r>
          </a:p>
          <a:p>
            <a:r>
              <a:rPr lang="hu-HU" sz="2000" dirty="0" err="1"/>
              <a:t>Dede</a:t>
            </a:r>
            <a:r>
              <a:rPr lang="hu-HU" sz="2000" dirty="0"/>
              <a:t> Károly</a:t>
            </a:r>
          </a:p>
          <a:p>
            <a:r>
              <a:rPr lang="hu-HU" sz="2000" dirty="0"/>
              <a:t>Balázs Tamás</a:t>
            </a:r>
          </a:p>
          <a:p>
            <a:r>
              <a:rPr lang="hu-HU" sz="2000" dirty="0"/>
              <a:t>Dr. Bacskai Miklós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B94B53D4-2130-19A4-51D1-399F9F194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77" y="1847551"/>
            <a:ext cx="3080570" cy="1370211"/>
          </a:xfrm>
          <a:prstGeom prst="rect">
            <a:avLst/>
          </a:prstGeom>
        </p:spPr>
      </p:pic>
      <p:sp>
        <p:nvSpPr>
          <p:cNvPr id="12" name="Téglalap: lekerekített 11">
            <a:extLst>
              <a:ext uri="{FF2B5EF4-FFF2-40B4-BE49-F238E27FC236}">
                <a16:creationId xmlns:a16="http://schemas.microsoft.com/office/drawing/2014/main" id="{9C9E6537-78FA-A9D0-E3A5-BB48EB59E78C}"/>
              </a:ext>
            </a:extLst>
          </p:cNvPr>
          <p:cNvSpPr/>
          <p:nvPr/>
        </p:nvSpPr>
        <p:spPr>
          <a:xfrm>
            <a:off x="6748040" y="3217762"/>
            <a:ext cx="4768769" cy="698472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000" dirty="0"/>
              <a:t>dorgo.andras.miklos@semmelweis.hu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59AA68E-265D-891F-96D6-6ED1A9F338CD}"/>
              </a:ext>
            </a:extLst>
          </p:cNvPr>
          <p:cNvSpPr txBox="1"/>
          <p:nvPr/>
        </p:nvSpPr>
        <p:spPr>
          <a:xfrm>
            <a:off x="8564880" y="4836160"/>
            <a:ext cx="29519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hu-HU" sz="1600" i="1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This research </a:t>
            </a:r>
            <a:r>
              <a:rPr lang="hu-HU" altLang="hu-HU" sz="1600" i="1" dirty="0" err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was</a:t>
            </a:r>
            <a:r>
              <a:rPr lang="en-US" altLang="hu-HU" sz="1600" i="1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funded</a:t>
            </a:r>
            <a:r>
              <a:rPr lang="hu-HU" altLang="hu-HU" sz="1600" i="1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in part </a:t>
            </a:r>
            <a:r>
              <a:rPr lang="hu-HU" altLang="hu-HU" sz="1600" i="1" dirty="0" err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by</a:t>
            </a:r>
            <a:r>
              <a:rPr lang="hu-HU" altLang="hu-HU" sz="1600" i="1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hu-HU" altLang="hu-HU" sz="1600" i="1" dirty="0" err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the</a:t>
            </a:r>
            <a:r>
              <a:rPr lang="hu-HU" altLang="hu-HU" sz="1600" i="1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hu-HU" sz="1600" b="1" i="1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TKP2021-EGA-29 </a:t>
            </a:r>
            <a:r>
              <a:rPr lang="hu-HU" sz="1600" i="1" dirty="0" err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grant</a:t>
            </a:r>
            <a:r>
              <a:rPr lang="hu-HU" sz="1600" i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</a:t>
            </a:r>
            <a:r>
              <a:rPr lang="hu-HU" sz="1600" b="1" i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hu-HU" sz="1600" i="1" dirty="0" err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Some</a:t>
            </a:r>
            <a:r>
              <a:rPr lang="hu-HU" sz="1600" i="1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of </a:t>
            </a:r>
            <a:r>
              <a:rPr lang="hu-HU" sz="1600" i="1" dirty="0" err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the</a:t>
            </a:r>
            <a:r>
              <a:rPr lang="hu-HU" sz="1600" i="1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</a:t>
            </a:r>
            <a:r>
              <a:rPr lang="en-US" altLang="hu-HU" sz="1600" i="1" dirty="0" err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igures</a:t>
            </a:r>
            <a:r>
              <a:rPr lang="en-US" altLang="hu-HU" sz="1600" i="1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were made </a:t>
            </a:r>
            <a:r>
              <a:rPr lang="hu-HU" altLang="hu-HU" sz="1600" i="1" dirty="0" err="1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with</a:t>
            </a:r>
            <a:r>
              <a:rPr lang="en-US" altLang="hu-HU" sz="1600" i="1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biorender.com.</a:t>
            </a:r>
            <a:endParaRPr lang="en-US" altLang="hu-HU" sz="6000" i="1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319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Semmelweis Egyetem">
      <a:dk1>
        <a:srgbClr val="242F62"/>
      </a:dk1>
      <a:lt1>
        <a:sysClr val="window" lastClr="FFFFFF"/>
      </a:lt1>
      <a:dk2>
        <a:srgbClr val="242F62"/>
      </a:dk2>
      <a:lt2>
        <a:srgbClr val="E3D496"/>
      </a:lt2>
      <a:accent1>
        <a:srgbClr val="B3A16E"/>
      </a:accent1>
      <a:accent2>
        <a:srgbClr val="E3D496"/>
      </a:accent2>
      <a:accent3>
        <a:srgbClr val="B3A16E"/>
      </a:accent3>
      <a:accent4>
        <a:srgbClr val="E3D496"/>
      </a:accent4>
      <a:accent5>
        <a:srgbClr val="B3A16E"/>
      </a:accent5>
      <a:accent6>
        <a:srgbClr val="E3D496"/>
      </a:accent6>
      <a:hlink>
        <a:srgbClr val="B3A16E"/>
      </a:hlink>
      <a:folHlink>
        <a:srgbClr val="B3A16E"/>
      </a:folHlink>
    </a:clrScheme>
    <a:fontScheme name="7. egyéni sém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mutató1" id="{DDB0DDBD-6287-4501-BD40-D641BDBF5C6F}" vid="{15285A77-5A02-4D46-8F1F-1AC551FF6B67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HUN_PPT_sablon_1108</Template>
  <TotalTime>1337</TotalTime>
  <Words>1074</Words>
  <Application>Microsoft Office PowerPoint</Application>
  <PresentationFormat>Szélesvásznú</PresentationFormat>
  <Paragraphs>238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7" baseType="lpstr">
      <vt:lpstr>Arial</vt:lpstr>
      <vt:lpstr>Calibri</vt:lpstr>
      <vt:lpstr>Source Sans Pro</vt:lpstr>
      <vt:lpstr>Trebuchet MS</vt:lpstr>
      <vt:lpstr>Office-téma</vt:lpstr>
      <vt:lpstr>PowerPoint-bemutató</vt:lpstr>
      <vt:lpstr>Nehezen kezelhető rheumatoid arthritis (EULAR)</vt:lpstr>
      <vt:lpstr>Nehezen kezelhető (D2T) rheumatoid arthritis</vt:lpstr>
      <vt:lpstr>A kutatás céljai</vt:lpstr>
      <vt:lpstr>Vizsgálati elrendezés</vt:lpstr>
      <vt:lpstr>D2T RA — gyakorlati definíciók</vt:lpstr>
      <vt:lpstr>D2T RA — gyakorlati definíciók</vt:lpstr>
      <vt:lpstr>D2T RA gyakorisága definíciók szerint</vt:lpstr>
      <vt:lpstr>kiindulási jellemzők</vt:lpstr>
      <vt:lpstr>D2T RA és non-D2T RA összehasonlítása</vt:lpstr>
      <vt:lpstr>Következtetések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Prezentáció címe</dc:title>
  <dc:creator>Pátrovics András Rodrigó</dc:creator>
  <cp:lastModifiedBy>András Dorgó</cp:lastModifiedBy>
  <cp:revision>91</cp:revision>
  <dcterms:created xsi:type="dcterms:W3CDTF">2021-11-08T12:50:52Z</dcterms:created>
  <dcterms:modified xsi:type="dcterms:W3CDTF">2026-10-01T17:55:17Z</dcterms:modified>
</cp:coreProperties>
</file>